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3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536" r:id="rId3"/>
    <p:sldId id="538" r:id="rId4"/>
    <p:sldId id="537" r:id="rId5"/>
    <p:sldId id="539" r:id="rId6"/>
    <p:sldId id="540" r:id="rId7"/>
    <p:sldId id="541" r:id="rId8"/>
    <p:sldId id="276" r:id="rId9"/>
    <p:sldId id="297" r:id="rId10"/>
    <p:sldId id="298" r:id="rId11"/>
    <p:sldId id="274" r:id="rId12"/>
    <p:sldId id="273" r:id="rId13"/>
    <p:sldId id="272" r:id="rId14"/>
    <p:sldId id="309" r:id="rId15"/>
    <p:sldId id="310" r:id="rId16"/>
    <p:sldId id="300" r:id="rId17"/>
    <p:sldId id="542" r:id="rId18"/>
    <p:sldId id="278" r:id="rId19"/>
    <p:sldId id="543" r:id="rId20"/>
    <p:sldId id="280" r:id="rId21"/>
    <p:sldId id="289" r:id="rId22"/>
    <p:sldId id="290" r:id="rId23"/>
    <p:sldId id="311" r:id="rId24"/>
    <p:sldId id="257" r:id="rId25"/>
    <p:sldId id="258" r:id="rId26"/>
    <p:sldId id="312" r:id="rId27"/>
    <p:sldId id="260" r:id="rId28"/>
    <p:sldId id="313" r:id="rId29"/>
    <p:sldId id="314" r:id="rId30"/>
    <p:sldId id="315" r:id="rId31"/>
    <p:sldId id="282" r:id="rId32"/>
    <p:sldId id="304" r:id="rId33"/>
    <p:sldId id="303" r:id="rId34"/>
    <p:sldId id="295" r:id="rId35"/>
    <p:sldId id="268" r:id="rId36"/>
    <p:sldId id="270" r:id="rId37"/>
    <p:sldId id="271" r:id="rId38"/>
    <p:sldId id="263" r:id="rId39"/>
    <p:sldId id="259" r:id="rId40"/>
    <p:sldId id="265" r:id="rId41"/>
    <p:sldId id="266" r:id="rId42"/>
    <p:sldId id="287" r:id="rId43"/>
    <p:sldId id="262" r:id="rId44"/>
    <p:sldId id="264" r:id="rId45"/>
    <p:sldId id="267" r:id="rId46"/>
    <p:sldId id="288" r:id="rId47"/>
    <p:sldId id="306" r:id="rId48"/>
    <p:sldId id="301" r:id="rId49"/>
    <p:sldId id="261" r:id="rId50"/>
    <p:sldId id="296" r:id="rId51"/>
    <p:sldId id="307" r:id="rId52"/>
    <p:sldId id="308" r:id="rId53"/>
    <p:sldId id="531" r:id="rId54"/>
    <p:sldId id="535" r:id="rId55"/>
    <p:sldId id="2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CC"/>
    <a:srgbClr val="FDCACB"/>
    <a:srgbClr val="FFD9D8"/>
    <a:srgbClr val="3F9E9D"/>
    <a:srgbClr val="FD4142"/>
    <a:srgbClr val="98CECD"/>
    <a:srgbClr val="FF4142"/>
    <a:srgbClr val="FFFFFF"/>
    <a:srgbClr val="FF7F00"/>
    <a:srgbClr val="042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2"/>
    <p:restoredTop sz="75788"/>
  </p:normalViewPr>
  <p:slideViewPr>
    <p:cSldViewPr snapToGrid="0">
      <p:cViewPr varScale="1">
        <p:scale>
          <a:sx n="90" d="100"/>
          <a:sy n="90" d="100"/>
        </p:scale>
        <p:origin x="1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1T00:13:57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10716 8546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05:08:10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3040 63 24575,'28'-24'0,"2"2"0,-21 6 0,1 21 0,-34 64 0,-2 1 0,-11 12 0,-18-2 0,-11 5 0,-1 3-1057,0 10 1,-2 4 0,-8 6 1056,5-22 0,-5 3 0,-6 3 0,0 1 0,1 2-1147,2 9 0,0 0 0,1 4 0,-1-1 1,-3 1 1146,5-12 0,-2 1 0,0-1 0,0 2 0,0 2 0,1 3-363,9-6 1,-2 5 0,3 1-1,-1 1 1,3-2 0,1 0-1,2-5 363,-11 16 0,2-5 0,1-2 0,4 0 0,0 4 0,1 5 0,-2 3 0,5 0 0,4-3 0,10-5 0,10-2 0,8-4 0,5-3 0,0-8-74,-22 39 0,16-13 74,37-22 0,11-19 1627,-2-37-1627,7-20 0,28-52 0,30-37 0,18-13 602,-16 23 1,7 0 0,10-10-603,-8 2 0,9-10 0,3-4 0,4-4 0,2 3-296,-8 6 1,4-2 0,2 0 0,1-1 0,-2-1 0,1-2 295,-12 8 0,0 0 0,0-1 0,-1 0 0,1-3 0,0 0 0,-2-2 0,8-7 0,0-3 0,1-3 0,-1 1 0,-2 0 0,-2 3 0,-3 2-446,12-11 1,-1 2 0,-4 4 0,-3-2 0,-2 0 445,-6 3 0,-4-1 0,-1-1 0,-4 5 0,-4 6-144,13-15 1,-6 7 0,-6 7 143,6-10 0,-14 14 2181,-9 13-2181,-30 53 0,-21 112 0,-35-6 0,-17 14 843,9-12 0,-3 6 0,-11 8-843,-1-15 0,-7 7 0,-7 3 0,-3 3 0,-2-1-106,4-5 1,-4 2-1,-1-1 1,-3 3 0,-2 1-1,-1 1 106,6-5 0,-1 0 0,-3 2 0,0 2 0,-2-1 0,0 3 0,-1-1-442,2-3 1,0 1-1,-1 2 1,-3 0 0,2 0-1,-1-2 1,1-1 0,1-4 441,-3 1 0,0-3 0,1-2 0,0-2 0,1-1 0,3 0 0,1 0 0,-3 8 0,3-1 0,0 1 0,2-4 0,3-3 0,-1-4-194,-18 19 0,1-5 0,4-6 1,16-7 193,-1 28 0,15-12 749,7-25 1,20-15-750,42-29 0,81-92 0,3-21 0,23-16-171,-44 34 1,11-2 0,5-4 0,5-3-1,0 0 171,-2 0 0,3-2 0,1-2 0,4-1 0,4-3 0,3 0 0,-8 5 0,4 0 0,6-4 0,0 0 0,3 1 0,-1-2 0,-1 0 0,-2 2 0,-5 2 0,0 0 0,-1 0 0,0-1 0,-2 1 0,2-1 0,0 0 0,0-3 0,4-1 0,1-3 0,2 0 0,-1-1 0,-1 1 0,-2-1 0,-2 1 0,-4 2 0,2-5 0,-2 2 0,-3 0 0,-1 1 0,-4 0 0,0 2 0,-4-1-202,2 2 1,-3 0 0,-1 1-1,-3 0 1,-3 2 0,-3-1 201,4-7 0,-3-2 0,-3 1 0,-4 5 0,-4 5-57,14-10 1,-6 7-1,-10 3 57,7-13 0,-17 9 3438,-12 6-3438,-42 59 5140,-7 30-5140,-19 37 0,-16 18 0,-11 1 0,-10 7 0,-4 6-227,0 0 0,-2 4 0,-7 6 0,-5 3 227,2-8 0,-5 5 0,-6 3 0,-3 2 0,0-1 0,0 1-658,12-14 1,-2 1 0,0-1 0,0 1 0,-3 0 0,-1 1 0,-2 2 657,1-2 0,-4 1 0,-1 0 0,-3 3 0,2-2 0,-2 2 0,2-2 0,0 1 0,2-1 0,1 0 0,-1 1 0,1-1 0,-1 0 0,2-1 0,0-1 0,0-3 0,-7 7 0,1-3 0,-1-1 0,1-1 0,2 0 0,1-3 0,3-1-335,0 4 1,2-2 0,1 0 0,4-3 0,0-2 0,2-2 334,-5 3 0,0-1 0,4-4 0,3-1 0,8-6-196,-9 16 0,8-5 0,2-3 196,-1-4 0,-1-1 0,14-7 1365,16-3 1,7-7-1366,-20 10 0,117-137 0,11-6 0,21-13 0,-16 18 0,11-5 0,9-4 0,4-1 0,-18 13 0,4-1 0,4-1 0,2-2 0,4-1 0,1-2 0,3 2 0,4-3 0,3-1 0,1 0 0,2-2 0,3 1 0,-2-1-208,-7 6 0,2-2 0,1 1 0,1-2 1,1 2-1,1-2 0,-1-1 0,0 1 208,-8 4 0,0 0 0,2-1 0,0 0 0,-2-1 0,2 1 0,-2 0 0,0 1 0,-2 2 0,6-5 0,-1 2 0,0 1 0,-1-1 0,0 1 0,-3 1 0,-2-1 0,-2 2 0,2-5 0,-1 1 0,-3 1 0,-1-2 0,-3 3 0,-2 2 0,-4 2-92,16-12 0,-2 3 0,-5 2 0,-6 3 0,-9 3 92,3-9 0,-9 5 0,-8 5 0,10-6 0,-22 18 0,-42 32 3975,-46 65-3975,-9 21 0,-11 14 0,-2-2 0,-7 7 0,-8 6 205,4-11 1,-9 7 0,-4 3 0,-3 2 0,0-1-206,-6 10 0,-1-1 0,-1 3 0,-5 0 0,-3 3-441,15-22 0,-3 2 1,-2 1-1,-1 0 1,-1 2-1,-2 0 0,1 1 441,-4 5 0,-2 4 0,-1 0 0,1 0 0,-1 0 0,2-3 0,2-1 0,-5 2 0,2-3 0,-1-2 0,2-1 0,1 1 0,2 1-300,1-1 1,0 2 0,0 0 0,3-2 0,4-2 0,6-7 299,-4 8 0,4-4 0,7-5 0,7-6-62,-18 33 1,18-13 61,7 14 3028,60-80-3028,23-23 0,62-49 0,-10 5 0,16-7 627,13-9 1,12-8-1,11-2-627,-33 21 0,6-2 0,4 1 0,4-1 0,2-3 0,-2 2 0,1-2 0,3-1 0,3-1 0,3-2 0,2 0-298,-15 9 1,3-4 0,1 0-1,4 0 1,-1 0 0,0-1 0,-2 0-1,-4 2 298,5-3 0,-1 1 0,-2 1 0,-2-2 0,1 1 0,-1-2 0,2-1 0,7-3 0,2-3 0,1 0 0,0-1 0,-4 1 0,-6 3 0,-9 2-256,28-14 0,-11 2 0,-6 4 0,-5 4 256,11-4 0,-6 3 0,-21 8 0,12-21 0,-92 87 2648,-43 62-2648,5-11 0,-6 5 0,-6 9 0,-4 5 0,-2-5 0,-3 6 0,-2-2 1664,-2-8 0,-2-2 0,-1 3-1664,-1 15 0,0 5 0,-1 1 173,0-1 0,2 0 1,1-2-174,5-11 0,2-1 0,3-6 0,-4 22 0,4-8 0,6-23 0,9-12 0,22-17 0,2-13 0,6-21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04:39:34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1216 24575,'-12'12'0,"0"5"0,-4 28 0,2-5 0,-16 40 0,9-13 0,0-10 0,2 21 0,17-53 0,-8 9 0,21-41 0,11-15 0,25-3 0,12-2 0,4-3 0,6-2-528,-10 5 0,3-1 0,1-1 528,5-4 0,1-1 0,-4 0 0,15-15 0,-5 0 0,-6 9 0,-9 1 0,6-18 0,-46 47 0,-20 17 0,-7 21 0,-8 7 0,-11 6 0,-7 4 0,-2 1 0,-3 3 289,-16 17 0,-1 3-289,7-4 0,3 0 0,10-7 0,4-5 0,-4 17 0,31-37 0,12-49 0,43-27 0,4-5 0,-9 13 0,5 0 0,0 5 0,1 0 0,4-7 0,0 0 0,-2 6 0,-2 2 0,32-22 1006,-31 23-1006,-30 8 0,-7 13 0,-20 2 0,13 16 0,-13 2 0,9 10 0,-12 11 0,-4 19 0,-11-4 0,-1 31 0,-2-13 0,6 0 0,8-14 0,5-25 0,11-11 0,1-11 0,11-6 0,46-12 0,-1-15 0,19 1 0,9-4-612,-13-3 0,0-1 612,15-2 0,1 0 0,-10-4 0,-8 3 0,-1 1 0,-18-3 0,-56 37 0,-12 9 0,-24 29 0,-2-5 0,0-1 0,-1 4 0,-25 31 1224,-2-1-1224,20 22 0,30-36 0,7 3 0,9-36 0,0-18 0,13-27 0,23-43 0,-3 26 0,4-4 0,9-15 0,1-2-242,-1 5 1,1 3 241,4 4 0,-2 4 0,8-23 0,1 25 0,-37 20 0,-9 21 0,-7 8 0,-15 16 483,7 11-483,-21 8 0,-8 17 0,5-6 0,-8-9 0,27-22 0,2-22 0,6-22 0,19-26 0,6 4 0,6-6 0,10-18 0,3-3-227,3 5 0,4 0 227,-10 15 0,2-2 0,-1 6 0,5-2 0,-2 6 0,-3 6 0,-3 0 0,-3-1 0,-9 4 0,-17 9 0,9-29 0,-19 24 0,0 0 0,0 3 454,0 0-454,0 12 0,0-12 0,5 15 0,3-16 0,-1 13 0,0-5 0,-2 14 0,-4 0 0,5 0 0,-6 16 0,-6 4 0,-17 60 0,-21 11 0,14-25 0,-3 4 0,-4 3 0,0-1 0,6-12 0,2-2 0,-15 39 0,23-32 0,14-25 0,13-22 0,5-7 0,17-19 0,-2 6 0,25-29 0,-13 23 0,23-38 0,-14 38 0,24-29 0,-22 24 0,14-10 0,-18 11 0,0-5 0,17 19 0,5-13 0,-18 21 0,4 2 0,9-11 0,-1 0 0,32 8 0,4-15 0,-52 9 0,-25 1 0,-6 6 0,-41 17 0,-4 7 0,-38 27 0,17-14 0,-4 3 0,-4 8 0,-3 2-407,7-11 1,-2 1-1,3 1 407,-10 23 0,2-3 0,-2-15 0,4-3 0,23 4 0,5-5 0,-14-11 0,27 3 0,8-19 0,0 10 0,-5-5 1220,-1 6-1220,-6-1 0,5 1 0,-3-6 0,8 5 0,-3-10 0,5 4 0,5-5 0,-3 5 0,3 1 0,1 0 0,0 5 0,1-5 0,4 6 0,-5-6 0,6-1 0,6-10 0,-5 3 0,4 2 0,-5 1 0,0 19 0,7-2 0,-6 6 0,11-3 0,-10-14 0,8-2 0,-3-6 0,-1 1 0,4-5 0,-3-2 0,20-19 0,-7 0 0,16-22 0,6-8 0,12-27 0,-17 30 0,6-1-443,15-11 1,4 0 442,-1-1 0,2 3 0,10 7 0,0 3 0,-12-4 0,-4 3 0,29-2 0,-27-3 0,-23 11 0,-8 0 0,16-17 0,-13 15 442,6 0 1,1 1-443,3 2 0,28-25 0,-23 36 0,-1-5 0,0 12 0,-7-18 0,-4 18 0,-7-10 0,-9 15 0,-1 0 0,-5 0 0,5 6 0,11-13 0,25 6 0,-3-16 0,12 2 0,-32 0 0,-3 11 0,-26 16 0,-8 13 0,-29 28 0,0-10 0,-6 4 0,-6 7 0,-7 4-485,-3-5 0,-6 2 0,0 2 485,2 3 0,1 3 0,-1-1-614,-5 1 1,0 0 0,1 1 613,0 2 0,2 1 0,4-1 0,-8 18 0,4-3-295,3-16 0,5 1 295,15 8 0,5-2-173,-11 2 173,15 18 1256,17-50-1256,8 2 1892,1-19-1892,5 9 696,-4-3-696,0 4 214,3-4-214,-3 13 0,0-12 0,3 14 0,-8-11 0,3 1 0,0-6 0,2-1 0,10-5 0,-3 0 0,8 5 0,-9 1 0,10 1 0,-5-8 0,6-11 0,15-8 0,20-8 0,1 0 0,6-1 0,-1-1 0,4-2 0,22-5 0,0-4 0,-14 0 0,-2-2 0,-5 2 0,-3-3 0,1-9 0,-6-2 0,17-24 0,-31 22 0,-2 1 0,19-7 0,-2-18 0,9 5 0,-10 4 0,-16 9 0,1-1 0,-2 13 0,0 0 0,4-15 0,2-2 0,4 6 0,-1 1 0,-4-1 0,-2 1 0,-1 6 0,-1 3 0,17-21 0,7 2 0,-12 13 0,9-3 0,6-11 0,4 21 0,-14-14 0,27 10 0,-18 0 0,7 6 0,-5 1 0,-16 6 0,-11 8 0,-2-4 0,-9 7 0,0 1 0,-11 1 0,3 10 0,-15-4 0,4 15 0,-5 18 0,0 27 0,-6 5 0,-4-7 0,-4 4 0,-8 1 0,-4 1 0,-11 13 0,-6 1 0,5-11 0,-6 1 0,-2-2-544,-6-5 0,-3-2 0,0 1 544,-7 10 0,0 2 0,1-3 0,8-13 0,0-3 0,1 2 0,-1 7 0,1 2 0,1-2 0,-13 13 0,4-4 0,13-9 0,0-2 0,-2 1 0,3-2 0,-8 22 0,11-10 0,-5 9 0,28-7 0,-14 5 0,10 17 1632,-16 0-1632,19-17 0,1-4 0,13-18 0,7 0 0,0-9 0,0-3 0,7 0 0,-6-12 0,11 0 0,-5-21 0,37-11 0,25-29 0,-7 8 0,4-5-796,1-7 0,0-6 796,-9 5 0,1-4 0,-3-1 0,11-21 0,-3-3 0,-16 22 0,1-2 0,-5 0 0,8-29 0,-4 2-253,-2 13 0,-3 2 253,-10 5 0,-3-1 0,1 2 0,-2 1 0,-6 6 0,0 0 0,7-4 0,0 1 0,13-30 0,-13 34 0,-1 0 0,8-19 0,3-14 0,-4 23 1549,-14 26-1549,3 8 549,-12 16-549,4 7 0,-5 10 0,-1 1 0,24 29 0,-3-9 0,12 16 0,-11-21 0,-20-4 0,-2-5 0,-11 5 0,0-4 0,-11 9 0,-20 14 0,-4-5 0,-7 4 0,-8 7 0,-4 4-800,-20 14 0,-4 4 800,25-21 0,0 0 0,3-1 0,-13 13 0,1-2-24,-5 2 1,6-6 23,12-2 0,2-1 0,42-33 0,26-2 0,79-11 0,-22 0 0,11 0-215,0 0 1,7 0 0,0 0 214,-6 0 0,0 1 0,2-2-587,-10-2 0,4 0 1,-2-1-1,-6-1 587,25-1 0,-9-2 0,-9-2 0,-14-3 0,-21-4 0,-57 10 0,-10 7 0,-2 7 1950,-14 13-1950,-38 10 0,20-9 0,-4 1 0,1 1 0,-2 0 0,-12 9 0,-1-2 0,15-11 0,2 0 0,-27 22 2687,16-24-2687,51-5 0,7 0 0,5-1 0,-5 1 0,3 0 0,-3 0 0,0 5 0,3-4 0,-3 4 0,5-6 0,5 1 0,2 5 0,5 2 0,-1 4 0,9 11 0,-1-8 0,3 7 0,-11-20 0,-5-2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1T06:37:17.593"/>
    </inkml:context>
    <inkml:brush xml:id="br0">
      <inkml:brushProperty name="width" value="0.2" units="cm"/>
      <inkml:brushProperty name="height" value="0.2" units="cm"/>
      <inkml:brushProperty name="color" value="#FF7F00"/>
    </inkml:brush>
  </inkml:definitions>
  <inkml:trace contextRef="#ctx0" brushRef="#br0">1092 144 24575,'-1'25'0,"-1"-2"0,-4-3 0,-1-1 0,2-4 0,-3-1 0,1 0 0,0-5 0,1 5 0,-1-6 0,3 2 0,-2 0 0,3-2 0,0 1 0,-2-3 0,3 1 0,-4 0 0,1 1 0,3 0 0,-3 1 0,2-3 0,0 1 0,-3 1 0,2-1 0,-3 3 0,2 1 0,-3-1 0,0 0 0,-6 1 0,3-1 0,-7 3 0,-5-3 0,6 1 0,-5-4 0,14 3 0,1-2 0,2 0 0,0-1 0,2-2 0,-2 0 0,3 2 0,-3 1 0,-1 0 0,1-1 0,3-2 0,-3 0 0,2-2 0,-2 1 0,0 1 0,-2 3 0,-9 10 0,0-5 0,-3 5 0,7-7 0,3-1 0,3-2 0,-3-1 0,1-2 0,-3 0 0,4-2 0,1 2 0,2-5 0,1 5 0,-4-3 0,1 3 0,1 0 0,1 0 0,1 0 0,0 0 0,-2 0 0,2 0 0,-2 0 0,0 0 0,0 0 0,0 0 0,2 0 0,-1-2 0,-1 2 0,1-3 0,-2 3 0,3 0 0,-2-2 0,-1 2 0,1-5 0,0 2 0,-2 1 0,1-3 0,-1 2 0,0-2 0,1 0 0,-1 0 0,2 0 0,-1 0 0,4-6 0,2-1 0,0-5 0,5 2 0,-5 0 0,5-1 0,-5 4 0,5-3 0,-5 4 0,5-3 0,-3 3 0,3-4 0,-2 5 0,2 0 0,-5 0 0,5 0 0,-3-3 0,3 0 0,0 1 0,0 2 0,0 0 0,0 0 0,0-1 0,0 1 0,0 0 0,3 0 0,-1-2 0,4-1 0,-4-2 0,1 2 0,-1-2 0,1 2 0,0 0 0,-3 1 0,-1 0 0,-1-1 0,2-2 0,0-1 0,6-10 0,-4 4 0,6-6 0,-7 9 0,5-1 0,-8 0 0,6-4 0,-5 0 0,1 3 0,1 2 0,0 0 0,-1 3 0,1-8 0,3 4 0,-3 0 0,5 1 0,-5-1 0,2 0 0,0 0 0,1 0 0,-2 5 0,3 0 0,-5 0 0,5 0 0,-2 2 0,0 0 0,1 1 0,7-8 0,3-5 0,15-9 0,1 0 0,-7 7 0,-4 2 0,-16 10 0,-1 2 0,-6 5 0,-4 26 0,-8 1 0,-9 23 0,-6-3 0,-19 13 0,-17 10 0,1-11 0,-17-2 0,28-22 0,10-11 0,18-4 0,13-10 0,3-1 0,-4 1 0,2 0 0,-6 2 0,3 0 0,-3 1 0,4-2 0,-1 2 0,0 4 0,0-2 0,2 2 0,2-4 0,2-2 0,2-1 0,-1-2 0,1-2 0,-5 3 0,0-2 0,-2 3 0,2-4 0,-1 1 0,3-3 0,-1 3 0,2-3 0,0 3 0,-1-3 0,1 1 0,0-2 0,0 0 0,0 0 0,0-2 0,0 1 0,0-3 0,0 3 0,0-4 0,0 5 0,-1-2 0,1 2 0,0-3 0,0 3 0,0-2 0,0 2 0,0 0 0,0 2 0,0-4 0,0 6 0,0-8 0,-1 8 0,1-6 0,0 4 0,0-2 0,0 3 0,0-3 0,0 2 0,0-2 0,-3 0 0,3 3 0,-3-3 0,3 2 0,0-2 0,0 0 0,0 0 0,0 0 0,0 0 0,0 0 0,0 0 0,0 0 0,0 0 0,-1 0 0,1-2 0,0 2 0,0-5 0,0 2 0,0 0 0,2-1 0,-4 3 0,4-3 0,-4 3 0,4-3 0,-4 1 0,4 0 0,-5-2 0,3 5 0,0-2 0,0 2 0,0 0 0,0 0 0,0 0 0,0 0 0,0 0 0,-1 0 0,1 0 0,0 0 0,0 0 0,0 0 0,0 0 0,0 2 0,0-2 0,0 3 0,0-3 0,0 0 0,-1 0 0,1 0 0,16 6 0,-8-2 0,13 3 0,-11-4 0,0-3 0,0 2 0,0-2 0,0 5 0,0-5 0,0 5 0,0-5 0,0 3 0,0-3 0,0 0 0,0 2 0,0-2 0,0 3 0,0-3 0,0 0 0,0 2 0,0-2 0,0 3 0,0-3 0,0 0 0,0 2 0,0-2 0,0 3 0,0-3 0,0 0 0,3 2 0,-3-2 0,3 5 0,-3-5 0,0 3 0,0-1 0,0-2 0,0 3 0,0-1 0,0-1 0,0 3 0,0-3 0,0 1 0,0 0 0,-18 1 0,9-1 0,-15 1 0,12-3 0,1 0 0,-1 0 0,1 0 0,1 2 0,0-2 0,0 3 0,0-3 0,0 0 0,0 2 0,0-2 0,0 3 0,0-1 0,0-2 0,-1 5 0,1-2 0,0 2 0,2 0 0,-1-3 0,-1 1 0,1-1 0,-2 1 0,3-1 0,-2 1 0,0-1 0,2 3 0,14-6 0,-6 4 0,11-7 0,-13 1 0,2 3 0,0-5 0,0 5 0,2-3 0,-2 1 0,0 2 0,0-3 0,0 1 0,1 4 0,-1-4 0,0 4 0,0-2 0,0 2 0,0-1 0,0 1 0,0-2 0,2 0 0,-2 0 0,3 0 0,-3 0 0,0 0 0,0 0 0,0-2 0,0 1 0,0-1 0,0 2 0,0 0 0,0 2 0,0-1 0,0 1 0,0 0 0,0 1 0,0 0 0,0 1 0,0-3 0,0 3 0,0-1 0,-3 2 0,5 0 0,-4-2 0,5-3 0,-3-1 0,0-1 0,0-3 0,0 4 0,0-3 0,0 2 0,0 1 0,0-1 0,0 2 0,0 0 0,0 0 0,0 0 0,0 0 0,0 0 0,0 0 0,0 0 0,0 0 0,0 0 0,0 0 0,0 0 0,0 0 0,0 0 0,0 0 0,0 2 0,0-2 0,0 5 0,0-5 0,0 5 0,0-2 0,-2 2 0,1 0 0,-3 0 0,3 0 0,-3 0 0,1 0 0,-4 2 0,1-1 0,-1 1 0,2-2 0,2 0 0,1 0 0,2-2 0,-2 3 0,-1 0 0,-4 2 0,-1-1 0,0-2 0,1 0 0,2 0 0,0 0 0,2 0 0,5 0 0,1 0 0,3-2 0,-6 1 0,-3-1 0,-4 6 0,-4-2 0,3 4 0,-1-3 0,1 0 0,3-1 0,-3-2 0,3 0 0,0 0 0,0 0 0,-2 0 0,-1 0 0,1 0 0,-3 0 0,4 0 0,-1 0 0,0 0 0,1 0 0,-3 0 0,3 0 0,-3 0 0,3 0 0,-3 0 0,3 0 0,-1 0 0,-3 0 0,2-2 0,-4 2 0,1-3 0,1 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1T06:37:56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0 154 24575,'5'0'0,"0"-2"0,-2 0 0,0 1 0,0-1 0,1 1 0,-1 0 0,0 0 0,0 0 0,0 0 0,0 0 0,0 1 0,1 0 0,-1 0 0,0 0 0,0 0 0,0 0 0,-1-2 0,1 2 0,-3-3 0,3 3 0,-1-3 0,0 1 0,0 0 0,-1 0 0,0 0 0,1 0 0,-1-1 0,1 1 0,1 1 0,-1-1 0,-1 1 0,2 0 0,0-2 0,1 3 0,0-3 0,0 3 0,-1-3 0,0 1 0,0 0 0,0 0 0,0 1 0,-1-2 0,1 3 0,-1-1 0,1-1 0,0 2 0,0-3 0,0 3 0,1-3 0,0 2 0,4 0 0,-1 1 0,2-1 0,-3 0 0,-1 0 0,-2-1 0,0 2 0,-1-1 0,1 1 0,0 0 0,-1-2 0,1 2 0,-2-2 0,3 2 0,-1 0 0,0-1 0,0 1 0,0-2 0,0 2 0,0 0 0,1-1 0,-1 0 0,0 0 0,0 1 0,0-2 0,0 2 0,1-1 0,-1-1 0,0 2 0,2-2 0,-2 2 0,2 0 0,-2 0 0,0 0 0,0 0 0,0 0 0,0 0 0,2 0 0,-1 0 0,0 0 0,-1 0 0,0 0 0,1 0 0,-1 0 0,0 0 0,0 0 0,0 0 0,0-1 0,1 1 0,-1-2 0,0 2 0,0 0 0,0 0 0,0-1 0,1 0 0,-1 0 0,0 0 0,0 0 0,0 0 0,0-1 0,2 1 0,-1-1 0,0 0 0,-1 1 0,0 1 0,1-3 0,-1 2 0,0-2 0,0 3 0,0-3 0,0 3 0,1-2 0,-1 2 0,0-1 0,0 1 0,0-2 0,0 2 0,1 0 0,-1 0 0,0 0 0,0 0 0,-1-1 0,1 0 0,-2 0 0,3 1 0,-1-1 0,0 0 0,0 0 0,-1-1 0,1 2 0,-2-1 0,2 1 0,1-2 0,-1 2 0,0-2 0,0 2 0,-1-1 0,1 1 0,-2-2 0,1 1 0,1 0 0,-3-1 0,3 1 0,-1 0 0,1-1 0,0 2 0,0-3 0,1 3 0,-1 0 0,0 0 0,0 1 0,2 1 0,-2-2 0,2 2 0,-2-2 0,0 0 0,0 0 0,0 1 0,1-1 0,-1 2 0,0-2 0,0 0 0,0 0 0,0 1 0,1 0 0,-1 0 0,0-1 0,-1 1 0,0 0 0,0 0 0,1 1 0,1-2 0,-1 3 0,0-3 0,0 3 0,0-3 0,0 3 0,0-3 0,1 2 0,-1-2 0,-1 1 0,0 0 0,0 0 0,1 0 0,0 0 0,1 1 0,-1-1 0,0 2 0,0-3 0,0 3 0,0-3 0,1 2 0,-1-2 0,0 1 0,0-1 0,0 3 0,0-3 0,1 3 0,-1-2 0,0 0 0,0 0 0,0 0 0,0 2 0,1-3 0,-1 1 0,0-1 0,0 0 0,0 2 0,0-2 0,1 2 0,-1-1 0,0-1 0,0 2 0,0-1 0,0-1 0,0 2 0,1-1 0,-1 0 0,0 0 0,0 0 0,0 0 0,0 2 0,1-3 0,-1 1 0,0 1 0,0-2 0,0 2 0,0-2 0,1 0 0,-3 1 0,2-1 0,-1 2 0,-6-2 0,2 0 0,-5 0 0,4 0 0,0 0 0,-1 0 0,1 0 0,0 1 0,0-1 0,-1 2 0,3-1 0,-2 0 0,1 1 0,-1-1 0,0 2 0,-1-3 0,1 3 0,0-3 0,0 3 0,0-3 0,-1 2 0,3-1 0,-2-1 0,1 3 0,-1-2 0,-1 0 0,1-1 0,1 1 0,0 0 0,0 0 0,-1 1 0,-1-2 0,3 3 0,-2-3 0,1 1 0,-1-1 0,-1 2 0,1-2 0,0 2 0,1-1 0,-1-1 0,2 2 0,-3-2 0,1 1 0,0 0 0,0 0 0,1 0 0,-1 0 0,1 0 0,-1-1 0,1 2 0,-1-2 0,2 1 0,-1 1 0,-1-2 0,1 1 0,-1-1 0,0 2 0,0-2 0,-1 2 0,1-1 0,0-1 0,0 2 0,0-2 0,-1 1 0,1 0 0,0 0 0,1 0 0,-1 0 0,1 0 0,-1-1 0,1 1 0,0 0 0,0 0 0,-1-1 0,-1 0 0,1 2 0,0-2 0,0 3 0,-1-3 0,1 2 0,0-1 0,0-1 0,0 2 0,-1-1 0,1-1 0,0 2 0,0-1 0,0 0 0,-1 1 0,1-1 0,0 0 0,1 1 0,-1-2 0,1 3 0,-2-3 0,0 3 0,0-1 0,-1-1 0,1 2 0,0-2 0,1 0 0,-1 0 0,1 0 0,0 0 0,0-1 0,1 2 0,-1-2 0,1 1 0,-1-1 0,0 2 0,0-2 0,-1 3 0,1-1 0,0-1 0,0 1 0,-1-1 0,1 0 0,0 0 0,0 0 0,0 0 0,-1 2 0,1-3 0,0 3 0,0-3 0,0 1 0,1 1 0,-1-2 0,1 2 0,-1-2 0,1 1 0,-1-1 0,1 2 0,-1-2 0,0 1 0,0 0 0,0 0 0,-1-1 0,1 0 0,1 1 0,0 0 0,0 0 0,-1-1 0,-1 0 0,2 2 0,0-2 0,0 1 0,-1-1 0,-1 2 0,1-2 0,0 3 0,0-3 0,0 2 0,-1-1 0,1-1 0,0 2 0,1-1 0,-1 0 0,1 1 0,-1-1 0,0 0 0,1 1 0,-1-2 0,2 1 0,-3-1 0,3 2 0,-2-2 0,1 1 0,-1 1 0,0-2 0,-1 3 0,1-3 0,0 3 0,0-2 0,-1 0 0,1 0 0,0 0 0,0 0 0,1 0 0,-1 0 0,1 2 0,-2-2 0,0 1 0,-1 0 0,4-1 0,-2-1 0,1 2 0,-1-2 0,1 1 0,-1-1 0,1 2 0,1-1 0,-2 0 0,2 1 0,-1-1 0,0 2 0,-1-3 0,1 3 0,-1-3 0,1 3 0,-1-1 0,0-1 0,1 2 0,-1-2 0,1 1 0,-1 0 0,0 0 0,1 1 0,-1-3 0,1 2 0,-1-2 0,1 1 0,0-1 0,0 2 0,-1-1 0,-1-1 0,3 3 0,-2-2 0,1 0 0,-1 0 0,-1 0 0,1 2 0,0-3 0,0 3 0,0-3 0,-1 1 0,1-1 0,0 0 0,0 0 0,1 2 0,-1-2 0,1 2 0,-1-2 0,0 1 0,0-1 0,-1 2 0,1-2 0,0 0 0,0 0 0,0-2 0,-1 1 0,1-3 0,1 1 0,1 0 0,-1 0 0,2-2 0,-1 1 0,1 0 0,0 1 0,0-1 0,0 1 0,0 0 0,0 0 0,0-2 0,0 2 0,-2-2 0,2 2 0,-2-1 0,1 1 0,-1 0 0,-1-2 0,0 0 0,0 2 0,1-1 0,-1 2 0,1-1 0,0-1 0,0 1 0,1 0 0,0 0 0,1-1 0,0 1 0,-2-1 0,2 0 0,-1-1 0,1 2 0,0 0 0,0 0 0,0-1 0,1 1 0,-1 0 0,2 0 0,-2 0 0,0-1 0,0 1 0,0 0 0,0 0 0,0 0 0,0-1 0,0 1 0,0 0 0,0 0 0,0-1 0,0 1 0,1 1 0,-1 0 0,3 0 0,-1-1 0,1 1 0,0 0 0,2 2 0,-2 0 0,2 2 0,-2-2 0,0 3 0,1-3 0,-1 3 0,1-1 0,0 0 0,0 0 0,0-1 0,-1 2 0,0-3 0,-1 3 0,-1-1 0,-2 2 0,-1 1 0,-2 4 0,2-2 0,-1 2 0,3-3 0,-3 1 0,2-1 0,1-1 0,1 1 0,2-2 0,-2-3 0,3 0 0,0-3 0,1-2 0,0 1 0,0-3 0,-2 1 0,0-4 0,1-1 0,0 0 0,-1 1 0,-1 4 0,-1 1 0,-1 1 0,0-1 0,0 1 0,-1 1 0,-1 2 0,0 2 0,-1 1 0,2 0 0,-1 1 0,3-4 0,3-1 0,2-2 0,1 0 0,-2 1 0,-1-1 0,-1 3 0,0-3 0,1 3 0,-1-3 0,1 1 0,1 0 0,2 0 0,-1 0 0,-1 0 0,0-1 0,-1 3 0,1-3 0,2 3 0,-1-2 0,3 0 0,-2 2 0,2-3 0,0 0 0,-2 2 0,4-3 0,-4 2 0,1-2 0,-2 3 0,-3-1 0,3 1 0,2-1 0,-1-2 0,0 1 0,-2 1 0,-2-1 0,0 3 0,1-3 0,-1 2 0,0 0 0,0 0 0,0 0 0,2-2 0,0 3 0,4-3 0,0 0 0,1 0 0,-3 1 0,-1-1 0,-2 2 0,1 0 0,-2 0 0,0 0 0,0-2 0,0 3 0,0-1 0,0-1 0,2 2 0,-1-3 0,2 3 0,-1-2 0,1 2 0,-3-1 0,2 0 0,-4 0 0,3-1 0,-1 2 0,0-1 0,0 1 0,0-2 0,0 2 0,1-3 0,-1 3 0,0-2 0,0 2 0,0 0 0,0 0 0,1 0 0,-1 0 0,-1-1 0,2 0 0,-2 1 0,2-1 0,1 2 0,-1-2 0,0 1 0,-1 0 0,0 0 0,1 0 0,-1 0 0,0 0 0,0 0 0,0 1 0,0 0 0,1 0 0,-1-1 0,0 0 0,0 0 0,0 0 0,0 2 0,1-2 0,-1 1 0,-1 1 0,0-2 0,0 1 0,0 1 0,1-2 0,-2 2 0,1-1 0,1-1 0,-1 2 0,1-2 0,0 1 0,0 0 0,-1 1 0,1-1 0,-1 0 0,-1 0 0,-1 1 0,-2 1 0,-1 1 0,0-1 0,0-2 0,0 2 0,-1-2 0,1 0 0,1 0 0,0 0 0,0 0 0,-1 1 0,-1-2 0,1 3 0,0-3 0,0 2 0,-1-1 0,1-1 0,0 2 0,0-1 0,0-1 0,-1 3 0,0-2 0,-1 1 0,-2 0 0,1 1 0,1-1 0,-1 1 0,1-1 0,-2-1 0,1 1 0,1-1 0,-1 0 0,2 1 0,-2-1 0,1 0 0,0 1 0,1-2 0,-1 3 0,0-2 0,-4 1 0,2 1 0,-1-3 0,5 3 0,-1-2 0,2 1 0,-3-1 0,-2 0 0,1 1 0,-5 0 0,1 1 0,0 0 0,1 0 0,4-3 0,1 3 0,0-3 0,0 3 0,-1-1 0,-2 0 0,2 0 0,-1-1 0,3 0 0,-2 1 0,2-2 0,-2 3 0,2-3 0,-2 1 0,2 1 0,-2-2 0,1 3 0,-4-1 0,2 1 0,-3 1 0,3-1 0,-1 0 0,2-1 0,1 1 0,0-1 0,1-1 0,1 2 0,-2-2 0,2 1 0,-4 0 0,1 1 0,-2 0 0,2 1 0,1-1 0,1-1 0,-1 0 0,0 0 0,0 0 0,0 1 0,0-2 0,1 3 0,0-1 0,0 0 0,-2 0 0,1 0 0,0 0 0,1 1 0,-1-3 0,1 2 0,0-1 0,0 0 0,1 0 0,-1 0 0,1 0 0,1 1 0,-2-3 0,2 0 0,-2 0 0,3-3 0,0 1 0,0-3 0,3 2 0,-2-2 0,1 2 0,0 0 0,0 0 0,1-1 0,0 1 0,0-1 0,2 0 0,-2-1 0,0 1 0,0 0 0,1-2 0,-1 4 0,1-2 0,-1 2 0,1-1 0,-2-1 0,2 1 0,0 0 0,2 0 0,1 1 0,-1-2 0,2 3 0,-4-5 0,0 5 0,-2-3 0,2 4 0,-3-3 0,3 3 0,-2-3 0,1 2 0,2-1 0,-2 1 0,3-2 0,-1 2 0,0-3 0,0 3 0,-2-1 0,0 1 0,2-1 0,0 0 0,1-2 0,1 3 0,-1-3 0,0 3 0,-1 0 0,1 0 0,2 0 0,-1 0 0,4-1 0,-1 0 0,-2-1 0,-1 2 0,-4 1 0,1-2 0,-1 2 0,1-2 0,0 1 0,2-1 0,-3-1 0,2 0 0,-2 1 0,-1-1 0,2 3 0,-2-3 0,1 1 0,0 0 0,-1 1 0,1 1 0,0 0 0,0-2 0,1 2 0,-1-1 0,0-1 0,0 2 0,0-2 0,2 2 0,-2 0 0,2-1 0,-2 1 0,0-3 0,0 2 0,1-1 0,-1 1 0,-1-2 0,0 3 0,-1-3 0,2 3 0,-2-3 0,2 3 0,1-3 0,-1 2 0,0-1 0,0 1 0,0 0 0,0 1 0,1-2 0,-1 2 0,0-1 0,0 1 0,2 0 0,-2 0 0,2 0 0,-2 0 0,0 0 0,0-2 0,0 2 0,1-2 0,-1 2 0,0 0 0,0 2 0,-1-3 0,-1 3 0,1-3 0,-1 2 0,3-1 0,-1 0 0,0 0 0,0 2 0,0-2 0,0 2 0,1-2 0,-1 1 0,0-1 0,0 2 0,0-1 0,0-1 0,0 2 0,-2-2 0,-4-2 0,-5 0 0,-1 0 0,-2-1 0,3 2 0,-1-1 0,0 2 0,4 0 0,-2 0 0,3 0 0,1 0 0,0 0 0,0 0 0,0-1 0,-1 1 0,1-2 0,-2 2 0,2 0 0,-3 0 0,2 0 0,0 0 0,2 2 0,-1-2 0,1 1 0,-1-1 0,0 0 0,0 0 0,-1 0 0,1 0 0,0 0 0,1-1 0,-1 1 0,3-3 0,-3 2 0,1 0 0,0 0 0,1-1 0,1-1 0,0-1 0,0 1 0,0 0 0,0 0 0,0-1 0,-3 3 0,1 1 0,-4 0 0,4 3 0,-3-3 0,4 2 0,-3-2 0,1 0 0,0 1 0,0-1 0,0 3 0,-1-2 0,1 0 0,0 0 0,0 0 0,0 0 0,1 0 0,-1 0 0,1 0 0,-1-1 0,0 0 0,-1 0 0,3-1 0,-2 0 0,1 0 0,-1 1 0,0 0 0,-1 0 0,1 0 0,0 0 0,0 0 0,0 0 0,-1 1 0,1 0 0,0 0 0,0-1 0,-1 0 0,1 0 0,1 2 0,0-2 0,0 1 0,-1-1 0,-1 0 0,1 2 0,0-2 0,0 3 0,-1-3 0,1 3 0,0-1 0,0 0 0,0 0 0,-1-1 0,1 2 0,0-3 0,1 3 0,-1-3 0,2 3 0,-3-3 0,3 3 0,-2-1 0,1 0 0,-3 0 0,2 0 0,-1 0 0,3-1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1T06:37:57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24575,'5'0'0,"-1"-1"0,-1 0 0,-1 0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1T06:38:00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24575,'-5'3'0,"0"-1"0,2 1 0,0-1 0,-1-1 0,1 2 0,0-3 0,0 3 0,0-2 0,-1 0 0,3 0 0,-2 0 0,1 0 0,0 1 0,-1-2 0,1 3 0,-1-3 0,0 1 0,0 1 0,0-2 0,-1 3 0,1-3 0,0 3 0,0-2 0,1 1 0,-1-1 0,1 2 0,-1-3 0,0 3 0,0-3 0,2 0 0,3-2 0,2-1 0,0 1 0,-1 1 0,0-1 0,1 2 0,-1-3 0,0 3 0,0-3 0,0 3 0,0-3 0,1 2 0,0 0 0,0 1 0,0-1 0,-1 0 0,1 0 0,-1 1 0,0-2 0,1 1 0,0-1 0,1 0 0,-2 1 0,0 1 0,0-2 0,0 2 0,0-1 0,-1-1 0,1 0 0,-6 1 0,3 1 0,-5-2 0,2 2 0,0-2 0,-2 2 0,1 2 0,0-2 0,1 2 0,-1-2 0,1 0 0,0 1 0,0-1 0,-1 2 0,1-2 0,0 0 0,0 0 0,0 1 0,-1 0 0,1 0 0,0 0 0,0 0 0,0 0 0,1 0 0,-1 0 0,1 0 0,-1-1 0,0 2 0,-1-2 0,1 1 0,1 1 0,0-2 0,1 3 0,-2-3 0,3 3 0,-3-1 0,1 1 0,-1 0 0,0 0 0,0-1 0,1 1 0,-1-3 0,3 3 0,-2-3 0,2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1T06:38:1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24575,'5'-1'0,"-2"-3"0,2 8 0,-2-6 0,3 4 0,-1-2 0,1 0 0,0-2 0,-3 4 0,2-4 0,-2 4 0,2-2 0,1 0 0,-1 0 0,1 0 0,-1 0 0,1 0 0,-1 0 0,1 0 0,-1 0 0,1 0 0,-1 0 0,1 0 0,0 0 0,-3 3 0,2-3 0,-2 3 0,2-3 0,1 0 0,-1 0 0,-2 2 0,2-1 0,-2 1 0,3-2 0,-1 3 0,1-2 0,-1 1 0,1-2 0,-1 0 0,-1 2 0,0-1 0,0 1 0,1-2 0,1 0 0,-1 0 0,1 0 0,-1 0 0,-2-2 0,2 4 0,-2-7 0,3 7 0,-1-4 0,1 2 0,-1 0 0,1 0 0,-1 0 0,1 0 0,-5 2 0,3-1 0,-6-1 0,7-1 0,-4 1 0,3 1 0,0 1 0,1-2 0,1 0 0,-1 0 0,-2-2 0,2 1 0,-2-1 0,-2 2 0,-4 0 0,-4 2 0,-1-1 0,3 1 0,1 1 0,-1-3 0,2 5 0,0-2 0,-2 0 0,2 2 0,0-2 0,-2 0 0,4 2 0,-4-4 0,5 4 0,-5-5 0,2 5 0,-3-4 0,3-1 0,0-3 0,3-5 0,0 4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1T06:38:21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0 24575,'-3'9'0,"-2"-4"0,4 0 0,-4-4 0,5 4 0,-5-5 0,4 5 0,-1-2 0,-1 3 0,0-1 0,0 1 0,-2-3 0,2 2 0,-3-4 0,1 1 0,-1-2 0,0 0 0,1 0 0,-1 0 0,3 2 0,-2-1 0,2-1 0,-3-1 0,1-4 0,1 5 0,2-3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1652F-7A09-5747-85AC-ADBAED59C2D3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67BBF-BE3E-4846-93F2-7E128ED15B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12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Point is that I want people to shift their mindset a little bit to better understand the problems they encounter</a:t>
            </a:r>
          </a:p>
          <a:p>
            <a:r>
              <a:rPr lang="en-AU" dirty="0"/>
              <a:t>I’d assume that people have used these libraries before, but please call me out on concepts you don’t understand or something I’ve said but not explained, because I’ve spent 3 days looking at this stuff and I might think I said something but didn’t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253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C3F7F-764A-7319-5F39-CFC20D43A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566797-AC24-A894-7FCD-B054D6337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E86D6-2D5D-5712-B704-FD9730DC8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Might want to work through exercises in future within these groups, or on your own, whatever works best</a:t>
            </a:r>
          </a:p>
          <a:p>
            <a:r>
              <a:rPr lang="en-AU" dirty="0"/>
              <a:t>*** ASK FOR SUMMARIES FROM PEOPLE ***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D66A4-27A9-2D59-9AC9-D9FF31BDA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347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F301B-28D8-A524-EE3B-730814DD2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75AF13-9844-A01C-1716-C0FC30316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0E0B2-25CD-8DA9-96D5-30AA8A7B3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1C930-41A1-A75A-A7B4-8D63B2B21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8179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D04F-EE53-F863-D296-6C0C491A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F952ED-1BBE-80E1-996D-00FD6CF75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FA678-994F-50B2-E4D4-C13BCB341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think the key point of this slide is that ENSO behaviour appears to change.</a:t>
            </a:r>
          </a:p>
          <a:p>
            <a:endParaRPr lang="en-AU" dirty="0"/>
          </a:p>
          <a:p>
            <a:r>
              <a:rPr lang="en-AU" dirty="0"/>
              <a:t>Maybe talk about diversity in here?</a:t>
            </a:r>
          </a:p>
          <a:p>
            <a:r>
              <a:rPr lang="en-AU" dirty="0"/>
              <a:t>Lump everything together for decadal changes </a:t>
            </a:r>
            <a:r>
              <a:rPr lang="en-AU" dirty="0" err="1"/>
              <a:t>bc</a:t>
            </a:r>
            <a:r>
              <a:rPr lang="en-AU" dirty="0"/>
              <a:t> there’s evidence they’re the same.</a:t>
            </a:r>
          </a:p>
          <a:p>
            <a:endParaRPr lang="en-AU" dirty="0"/>
          </a:p>
          <a:p>
            <a:r>
              <a:rPr lang="en-AU" dirty="0"/>
              <a:t>I think the graphic to use is ENSO predictability changes. Check if Barnston 2012 or Meinen/</a:t>
            </a:r>
            <a:r>
              <a:rPr lang="en-AU" dirty="0" err="1"/>
              <a:t>McPhaden</a:t>
            </a:r>
            <a:r>
              <a:rPr lang="en-AU" dirty="0"/>
              <a:t> about the same time has a good figure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719E2-898E-CD69-F59D-E9CF971C6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9826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BE1F2-AA9E-CA66-E3C2-6219E59F7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314FA-2214-28AB-E67A-28E925732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22439-50A0-4A5F-3CA5-39DCEE141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BB8D-B989-95DC-8AD2-7C0705C03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76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328C-6CCF-9E82-9F22-5BFCB9945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C9238-FA70-9C86-84AF-F08460273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874E1-2382-1B98-AF48-ECC551099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Advantage: memory, and spreading out work</a:t>
            </a:r>
          </a:p>
          <a:p>
            <a:endParaRPr lang="en-AU" dirty="0"/>
          </a:p>
          <a:p>
            <a:r>
              <a:rPr lang="en-AU" dirty="0"/>
              <a:t>Some of these examples are going to be doing simple things a slightly odd way, because I think they make better examples than the complicated problems</a:t>
            </a:r>
          </a:p>
          <a:p>
            <a:endParaRPr lang="en-AU" dirty="0"/>
          </a:p>
          <a:p>
            <a:r>
              <a:rPr lang="en-AU" dirty="0" err="1"/>
              <a:t>Dask</a:t>
            </a:r>
            <a:r>
              <a:rPr lang="en-AU" dirty="0"/>
              <a:t> often does an okay job of doing things in the right order, but I think </a:t>
            </a:r>
            <a:r>
              <a:rPr lang="en-AU" dirty="0" err="1"/>
              <a:t>subsetting</a:t>
            </a:r>
            <a:r>
              <a:rPr lang="en-AU" dirty="0"/>
              <a:t> is still better earlier?</a:t>
            </a:r>
          </a:p>
          <a:p>
            <a:r>
              <a:rPr lang="en-AU" dirty="0"/>
              <a:t>And this is why you’re limited to a set vocab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D7EF0-14D9-9A71-713C-11B3ADC0A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8221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8059D-488C-2C5A-244A-66F335D2D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937E1-6D50-3A9F-F1A4-110C2EAAC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1E8AD-97E0-F128-7E85-61884E647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Advantage: memory, and spreading out work</a:t>
            </a:r>
          </a:p>
          <a:p>
            <a:endParaRPr lang="en-AU" dirty="0"/>
          </a:p>
          <a:p>
            <a:r>
              <a:rPr lang="en-AU" dirty="0"/>
              <a:t>Some of these examples are going to be doing simple things a slightly odd way, because I think they make better examples than the complicated problems</a:t>
            </a:r>
          </a:p>
          <a:p>
            <a:endParaRPr lang="en-AU" dirty="0"/>
          </a:p>
          <a:p>
            <a:r>
              <a:rPr lang="en-AU" dirty="0" err="1"/>
              <a:t>Dask</a:t>
            </a:r>
            <a:r>
              <a:rPr lang="en-AU" dirty="0"/>
              <a:t> often does an okay job of doing things in the right order, but I think </a:t>
            </a:r>
            <a:r>
              <a:rPr lang="en-AU" dirty="0" err="1"/>
              <a:t>subsetting</a:t>
            </a:r>
            <a:r>
              <a:rPr lang="en-AU" dirty="0"/>
              <a:t> is still better earlier?</a:t>
            </a:r>
          </a:p>
          <a:p>
            <a:r>
              <a:rPr lang="en-AU" dirty="0"/>
              <a:t>And this is why you’re limited to a set vocab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432A6-B39D-96BF-5A54-E1AC155D7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9275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F43B-EB92-2383-EEA9-8AA9567BA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BCB22-9DA1-AE58-D74E-CE5C693CA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64F6F3-2DB1-3771-20AF-AA541B598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Advantage: memory, and spreading out work</a:t>
            </a:r>
          </a:p>
          <a:p>
            <a:endParaRPr lang="en-AU" dirty="0"/>
          </a:p>
          <a:p>
            <a:r>
              <a:rPr lang="en-AU" dirty="0"/>
              <a:t>Some of these examples are going to be doing simple things a slightly odd way, because I think they make better examples than the complicated problems</a:t>
            </a:r>
          </a:p>
          <a:p>
            <a:endParaRPr lang="en-AU" dirty="0"/>
          </a:p>
          <a:p>
            <a:r>
              <a:rPr lang="en-AU" dirty="0" err="1"/>
              <a:t>Dask</a:t>
            </a:r>
            <a:r>
              <a:rPr lang="en-AU" dirty="0"/>
              <a:t> often does an okay job of doing things in the right order, but I think </a:t>
            </a:r>
            <a:r>
              <a:rPr lang="en-AU" dirty="0" err="1"/>
              <a:t>subsetting</a:t>
            </a:r>
            <a:r>
              <a:rPr lang="en-AU" dirty="0"/>
              <a:t> is still better earlier?</a:t>
            </a:r>
          </a:p>
          <a:p>
            <a:r>
              <a:rPr lang="en-AU" dirty="0"/>
              <a:t>And this is why you’re limited to a set vocab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4AE0B-58FE-A503-C133-FBA211B12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452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5C5F-68A9-77CF-E3FF-3648A954C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CFFF27-C50B-71A3-8159-E9AFCD5D5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159150-DF55-D70E-9CCD-A0462DBBF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A04DB-F65C-4D9C-F37B-8211A0630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883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FC6C-56B5-4F40-DB74-CAC0450E2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15F9C7-8FDC-E0D8-E614-DE0F6D491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60325-B417-9F49-36D7-A5FD2A6EB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Advantage: memory, and spreading out work</a:t>
            </a:r>
          </a:p>
          <a:p>
            <a:endParaRPr lang="en-AU" dirty="0"/>
          </a:p>
          <a:p>
            <a:r>
              <a:rPr lang="en-AU" dirty="0"/>
              <a:t>Some of these examples are going to be doing simple things a slightly odd way, because I think they make better examples than the complicated problems</a:t>
            </a:r>
          </a:p>
          <a:p>
            <a:endParaRPr lang="en-AU" dirty="0"/>
          </a:p>
          <a:p>
            <a:r>
              <a:rPr lang="en-AU" dirty="0" err="1"/>
              <a:t>Dask</a:t>
            </a:r>
            <a:r>
              <a:rPr lang="en-AU" dirty="0"/>
              <a:t> often does an okay job of doing things in the right order, but I think </a:t>
            </a:r>
            <a:r>
              <a:rPr lang="en-AU" dirty="0" err="1"/>
              <a:t>subsetting</a:t>
            </a:r>
            <a:r>
              <a:rPr lang="en-AU" dirty="0"/>
              <a:t> is still better earlier?</a:t>
            </a:r>
          </a:p>
          <a:p>
            <a:r>
              <a:rPr lang="en-AU" dirty="0"/>
              <a:t>And this is why you’re limited to a set vocab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D55A1-BF72-1DB4-F8FF-9671B586B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888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2A18B-A2B9-D716-D862-24C1CB1D6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49DB0-D08D-8D76-2B10-3C3A24DB9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869B3-A8D8-6A6C-523E-B244F312F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think the key point of this slide is that ENSO behaviour appears to change.</a:t>
            </a:r>
          </a:p>
          <a:p>
            <a:endParaRPr lang="en-AU" dirty="0"/>
          </a:p>
          <a:p>
            <a:r>
              <a:rPr lang="en-AU" dirty="0"/>
              <a:t>Maybe talk about diversity in here?</a:t>
            </a:r>
          </a:p>
          <a:p>
            <a:r>
              <a:rPr lang="en-AU" dirty="0"/>
              <a:t>Lump everything together for decadal changes </a:t>
            </a:r>
            <a:r>
              <a:rPr lang="en-AU" dirty="0" err="1"/>
              <a:t>bc</a:t>
            </a:r>
            <a:r>
              <a:rPr lang="en-AU" dirty="0"/>
              <a:t> there’s evidence they’re the same.</a:t>
            </a:r>
          </a:p>
          <a:p>
            <a:endParaRPr lang="en-AU" dirty="0"/>
          </a:p>
          <a:p>
            <a:r>
              <a:rPr lang="en-AU" dirty="0"/>
              <a:t>I think the graphic to use is ENSO predictability changes. Check if Barnston 2012 or Meinen/</a:t>
            </a:r>
            <a:r>
              <a:rPr lang="en-AU" dirty="0" err="1"/>
              <a:t>McPhaden</a:t>
            </a:r>
            <a:r>
              <a:rPr lang="en-AU" dirty="0"/>
              <a:t> about the same time has a good figure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DCC3D-7C03-6CDB-DD00-184395CCA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281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0017-F521-D492-1C3F-6DB06C64D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881A3-4883-AE20-3F23-4DD5EAC78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7B8EF-F613-40C4-6175-4D4FFCA52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Point is that I want people to shift their mindset a little bit to better understand the problems they encounter</a:t>
            </a:r>
          </a:p>
          <a:p>
            <a:r>
              <a:rPr lang="en-AU" dirty="0"/>
              <a:t>I’d assume that people have used these libraries before, but please call me out on concepts you don’t understand or something I’ve said but not explained, because I’ve spent 3 days looking at this stuff and I might think I said something but didn’t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3F058-F7C8-B9EE-87C1-A7C13E1C9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856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0895F-E312-4917-8588-A991CBC16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901AA-F579-DE52-554D-A38892330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0BFB6-BB9C-087D-0DD6-64E72124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think the key point of this slide is that ENSO behaviour appears to change.</a:t>
            </a:r>
          </a:p>
          <a:p>
            <a:endParaRPr lang="en-AU" dirty="0"/>
          </a:p>
          <a:p>
            <a:r>
              <a:rPr lang="en-AU" dirty="0"/>
              <a:t>Maybe talk about diversity in here?</a:t>
            </a:r>
          </a:p>
          <a:p>
            <a:r>
              <a:rPr lang="en-AU" dirty="0"/>
              <a:t>Lump everything together for decadal changes </a:t>
            </a:r>
            <a:r>
              <a:rPr lang="en-AU" dirty="0" err="1"/>
              <a:t>bc</a:t>
            </a:r>
            <a:r>
              <a:rPr lang="en-AU" dirty="0"/>
              <a:t> there’s evidence they’re the same.</a:t>
            </a:r>
          </a:p>
          <a:p>
            <a:endParaRPr lang="en-AU" dirty="0"/>
          </a:p>
          <a:p>
            <a:r>
              <a:rPr lang="en-AU" dirty="0"/>
              <a:t>I think the graphic to use is ENSO predictability changes. Check if Barnston 2012 or Meinen/</a:t>
            </a:r>
            <a:r>
              <a:rPr lang="en-AU" dirty="0" err="1"/>
              <a:t>McPhaden</a:t>
            </a:r>
            <a:r>
              <a:rPr lang="en-AU" dirty="0"/>
              <a:t> about the same time has a good figure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F6D67-644C-F83E-CB1D-C59DB5FCB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05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0B637-1CE5-116A-5A86-865A1ACF3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19F76E-E087-4687-6E49-DA4DB839A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4D495E-6767-1013-5532-68DE6DF4F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A198E-5192-3226-9F70-4D6DB5D77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946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C3592-F4DC-5926-D90B-3E9DE63CB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A8AF2F-9CE3-D05D-4A73-49C2112CC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67F84-96AF-3C85-12C4-E9AF35835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A5E7A-D540-F480-3F70-1ABA957FE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5120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E3C11-B790-EF0F-E3B3-AAFD999B4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9AFC4-DE04-964A-1613-24FA7E4189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84C4B-30FF-4B59-922A-63D45EA44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Yeah, okay, it’s not an oceanographic index per-say, but this should be transferrable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8B85D-E4BE-F234-2BFE-1D9292759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7642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C279A-048A-22BF-226B-42A022C39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3EA38-9989-3825-3B77-AA2D564A4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965C5-CA21-45F7-B06E-86B9553E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Yeah, okay, it’s not an oceanographic index per-say, but this should be transferrable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8F549-C9E9-E190-21F9-5D4FD5A5E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0132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3B786-BD26-0798-FEEE-78032EF1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359C80-C87F-CCB5-BD7B-CE43A4894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60BBB-FD22-61F9-1A87-BB18F2C5E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Yeah, okay, it’s not an oceanographic index per-say, but this should be transferrable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B0C6C-6CB7-6E17-3B17-0C9ED8E6D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410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5DB7F-6030-3498-98F8-C88F4EB90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1C5CF-9702-0993-022C-0C9E18208B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F1B0-358B-3F4B-6773-8B7269465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Yeah, okay, it’s not an oceanographic index per-say, but this should be transferrable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9430-2CEF-481B-5E10-ED1BB14F4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299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B980D-8B4E-E818-9FCF-694607448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B0513-2582-12B0-8120-947A4458B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EFB490-B8EC-022B-C505-0E99CFB0F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C6CAC-B8E3-A652-D05B-614509944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0774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0381D-B4B5-CED3-3262-F584A2F6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3885B-F95F-8933-542D-A6E400BF0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690F4-4B0B-4AED-5CA2-1EDE1A542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56508-84BD-2C8A-6521-13F6A8240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235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D94F5-B98F-F947-27F4-3577CD920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F9238-B839-932F-70E5-A65F84B52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DDCB0-70E2-C29A-68A6-6CD51841C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EC24E-B2F2-007A-97F7-C198898C2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628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0083-A4E0-4F49-B35F-50A90ACA8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3D5F1-0DEE-46D7-A65D-B50426467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2170D-F98F-69E7-14B4-532884851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has a good figure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D1EDB-DA4D-2954-AD85-CCAF61CA9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6253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454B-20EF-FE9A-A678-C0838006F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2EAB5-6DD9-5F2D-CC35-1F3B83643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6980E0-7435-0B2B-D0EB-BB2AC46D8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FB852-D080-0732-CC55-43DCA7D79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7471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D28BB-62A8-86A0-DDC2-B1EBD7F42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1587E-CBA7-A5EF-2BDD-CCC846B51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FC75D-417A-C460-CD88-4027A7BCD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1A146-53F8-ED46-BB96-EB4B75140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1928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EAFF4-CDE2-D9BF-E648-F430B17C3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06AE5-42AA-5DBF-DAA4-A2E9ECF9D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996470-5CA4-1F0C-3F8F-3F40232F2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97BC2-856A-8178-A159-390E33FD6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4684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57F98-6BE7-1460-03C2-4B6EB3461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D0FBA-9BFA-51FD-B847-B89EF96F9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94EC13-1FB7-324C-4754-5022E54CA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”in a </a:t>
            </a:r>
            <a:r>
              <a:rPr lang="en-AU" dirty="0" err="1"/>
              <a:t>trenchcoat</a:t>
            </a:r>
            <a:r>
              <a:rPr lang="en-AU" dirty="0"/>
              <a:t>”</a:t>
            </a:r>
          </a:p>
          <a:p>
            <a:endParaRPr lang="en-AU" dirty="0"/>
          </a:p>
          <a:p>
            <a:r>
              <a:rPr lang="en-AU" dirty="0"/>
              <a:t>In this instance, it’s even more important to be aware of chunking. I’ve been known to load data, and then chunk it, before applying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DFA58-02E6-474F-7D23-2896A7DDD3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640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C99BC-7B04-675A-8432-1B8600F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FC1F3-F2E0-85AF-F236-D2519C151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15295-8E36-5C03-21EE-FBC597F68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”in a </a:t>
            </a:r>
            <a:r>
              <a:rPr lang="en-AU" dirty="0" err="1"/>
              <a:t>trenchcoat</a:t>
            </a:r>
            <a:r>
              <a:rPr lang="en-AU" dirty="0"/>
              <a:t>”</a:t>
            </a:r>
          </a:p>
          <a:p>
            <a:endParaRPr lang="en-AU" dirty="0"/>
          </a:p>
          <a:p>
            <a:r>
              <a:rPr lang="en-AU" dirty="0"/>
              <a:t>In this instance, it’s even more important to be aware of chunking. I’ve been known to load data, and then chunk it, before applying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89EB1-41E7-DFD5-D395-438EBD001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899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64F7D-8100-9AEC-EF20-9530AB04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C6B66-FBBA-0D5B-2487-2ECE57079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99219-012B-6872-1C5B-98BBC617A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D62E7-EA85-DDE5-0DD1-A4613DDD8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8053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7200E-5F60-1EBD-50F0-2D45BE8CD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672769-4DEB-F2B0-A08D-3D27C9C88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B8ED0-96A5-8E7C-09B7-3165381B2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2592-2084-6CCA-6852-B2F913DA1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388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7175-FD59-89B8-3766-E8A9D458D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8DD92D-0A01-4973-D1D4-923D7BA57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B8CF2-E4D1-D6AE-A817-499FC735C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Always happy to </a:t>
            </a:r>
            <a:r>
              <a:rPr lang="en-AU"/>
              <a:t>answer questions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83386-5614-57C7-30E1-FD3456EF7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2818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8BBBB-F848-7EDA-B556-BB21F63C3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1530B-4987-EA8F-392D-4F65EDD3A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6B675-1743-B397-5171-57B8EE554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2F44-347E-2F4F-D245-6A01537B0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A3ECA-E80B-97BF-1EC0-DE16255A5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B19243-C50B-66F4-1E8E-96B86F026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E8438-4E76-894C-F081-BE866252D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1AB61-0797-A86A-F817-218D0DF1A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87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F131-4321-4516-9100-9C1753510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19E71-8A4F-FE98-7E1B-80D23EC31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9A57D-8E6A-BEC8-19EF-9AB0CF7AF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Most of you know me. Possibly not my background here.</a:t>
            </a:r>
          </a:p>
          <a:p>
            <a:r>
              <a:rPr lang="en-AU" dirty="0"/>
              <a:t>Learned to code in primary school (cyber safe servers)</a:t>
            </a:r>
          </a:p>
          <a:p>
            <a:r>
              <a:rPr lang="en-AU" dirty="0"/>
              <a:t>(ended up later teaching code to primary school students as a job during high school)</a:t>
            </a:r>
          </a:p>
          <a:p>
            <a:r>
              <a:rPr lang="en-AU" dirty="0"/>
              <a:t>Australian informatics school of excellence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EFF29-9087-C290-BF7E-9A8845AA6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6762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77CF-9E01-B542-D666-0F314A61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45D52-090A-A2BD-347C-670858C04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D01B9-23FB-709D-3347-FC18DF883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Most of you know me. Possibly not my background here.</a:t>
            </a:r>
          </a:p>
          <a:p>
            <a:r>
              <a:rPr lang="en-AU" dirty="0"/>
              <a:t>Learned to code in primary school (cyber safe servers)</a:t>
            </a:r>
          </a:p>
          <a:p>
            <a:r>
              <a:rPr lang="en-AU" dirty="0"/>
              <a:t>(ended up later teaching code to primary school students as a job during high school)</a:t>
            </a:r>
          </a:p>
          <a:p>
            <a:r>
              <a:rPr lang="en-AU" dirty="0"/>
              <a:t>Australian informatics school of excellence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6DAF-C9C5-04D0-0547-EF9DD049F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0609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D3C20-730B-58EB-B12E-464A90706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EC591-D556-918B-EDBE-5C9C95C99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F6E9C-04EB-97E7-A964-0F801BA58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 also my first forays into </a:t>
            </a:r>
            <a:r>
              <a:rPr lang="en-AU" dirty="0" err="1"/>
              <a:t>xarray</a:t>
            </a:r>
            <a:r>
              <a:rPr lang="en-AU" dirty="0"/>
              <a:t> source code in the last couple years. Surprisingly well documented, but also weird.</a:t>
            </a:r>
          </a:p>
          <a:p>
            <a:r>
              <a:rPr lang="en-AU" dirty="0"/>
              <a:t>So the argument I would like to make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5A39B-667C-018E-1A88-D000AC22C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2224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C1126-9388-3C7E-53EC-EABA91932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FE5BD-6C8A-EE09-C33C-091B346E3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BFF87-33A1-DE8A-855B-C406EC759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 also my first forays into </a:t>
            </a:r>
            <a:r>
              <a:rPr lang="en-AU" dirty="0" err="1"/>
              <a:t>xarray</a:t>
            </a:r>
            <a:r>
              <a:rPr lang="en-AU" dirty="0"/>
              <a:t> source code in the last couple years. Surprisingly well documented, but also weird.</a:t>
            </a:r>
          </a:p>
          <a:p>
            <a:r>
              <a:rPr lang="en-AU" dirty="0"/>
              <a:t>So the argument I would like to make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340BC-7A83-6516-3851-3E3E6AFA7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67BBF-BE3E-4846-93F2-7E128ED15BB3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036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F731-2772-6C95-9741-0D3093AF3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2EFE4-AA6B-E891-6A7E-63D54779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7ABA5-1525-0CD3-24BB-DFB74A2D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49680-8E3B-E943-403A-669D211D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48312-6D4A-7C1E-1F5D-5461C27C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85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0287-D284-C293-767B-C539369D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E3953-9AF6-BE57-E391-647C57431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FCB40-E9F0-B283-DF3D-988BFC1E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0EFEF-D338-D766-CFCB-D19BB3A97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F270E-7591-668F-AB99-8A53E59B2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239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B9C3C-6DB5-85BC-B467-3284EDDFF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EA36E-2741-B4B0-D33E-A9D5E19EE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6AF49-2453-C9E1-31E4-C8772FAD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1C1E9-DD3A-5806-1787-F1180656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50BE4-9126-602F-68B7-7ADF58DF0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8517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5" t="13749" r="32680" b="44811"/>
          <a:stretch/>
        </p:blipFill>
        <p:spPr>
          <a:xfrm>
            <a:off x="0" y="-1149466"/>
            <a:ext cx="1818526" cy="94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1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E88-E703-111D-2D06-EA74EF9C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5094-6A38-4693-4369-B69D0B674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4D6FD-EFB3-729D-AC80-7732CEBF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4169-9A01-B908-1E7E-0CC8BEDD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36322-6F6C-CD77-727E-A4825A2C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87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00F9-90D1-4629-6E6B-3537CE68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D62B3-80FE-2395-1412-B303C9785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C7A87-85E4-DADF-BFB5-24872399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6D7B6-622C-24E7-22DB-FEEB084B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C6F61-826C-164F-5D28-58EBC8C1D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428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CCC0-DD06-53F2-F4EA-BB15393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83B3-EC43-9C82-E6D1-07F6D86A3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A4B01-F5DC-51AA-D753-5412B8D28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56F4A-DAB5-DB7C-B568-B0EE41CB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5493D-DF0A-2DF0-5850-10B95D03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C2D0C-7D18-BED0-5957-C524226B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27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397E-08C0-C785-8A18-712924B6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EFC23-64EA-1749-FEA1-A732289BB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E3C8E-6D08-C676-7DC7-46AF37055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89854-288E-ADD7-EE86-C918F719A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FC4E1-AC05-A19E-B2FA-085CACC80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B4BE90-8A39-23A7-B60D-E1478583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58DC60-97F3-4184-59AD-C46DBCC8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3DD4EA-D1AF-E2A9-A293-732BDF15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182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46EC-0B6D-3643-583C-78170397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EA212-C8A0-9CA2-2773-697F93243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4C3B8-5E23-7795-C769-188145FF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69862-3BDF-5D07-72FE-76671B22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388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00168A-C009-A0F8-1E29-8C50135D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B61E8-E6B9-4984-0154-73D6E22CC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E9A5E-D1E8-7E35-9055-E9D418BB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115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7336-11D4-8804-C66C-DD17A100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5DC0-06FB-B375-E48D-53FCF34E6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A0256-77A3-35D9-BFA7-C5F96312B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BE910-824E-A82A-6D79-F63B280C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8EC88-9F65-8EA4-4BFC-2CE62168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77234-1229-67DB-E7F9-CB10B5F2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4997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68D4-A4C2-47CD-CAA3-FC192ED9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F6403F-9C35-154A-8F53-CA3762B9A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4646C-7B26-4905-29AA-FB9259ABF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77A7F-2B77-FF4F-6BF2-7353372A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6EE3E-E3BA-9BEA-C0D8-8D2CBFAA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6953C-21E2-B634-C590-3867B43A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399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D050FF-29E2-C3FD-253B-DFEA76305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1652F-47BE-E5F4-FB2B-BC58F6491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CE613-12D4-DF4B-A78F-639AA782C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F52E8A-7392-0849-A6D5-5F1755726776}" type="datetimeFigureOut">
              <a:rPr lang="en-AU" smtClean="0"/>
              <a:t>7/9/2025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CEFA7-1836-88E5-773C-FA645242D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27F40-9035-5731-B7FD-37AB49DCA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FBBAA2-F763-3944-9EB7-39739690D3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483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paige.martin@anu.edu.au" TargetMode="External"/><Relationship Id="rId2" Type="http://schemas.openxmlformats.org/officeDocument/2006/relationships/hyperlink" Target="https://www.access-nri.org.au/wp-content/uploads/2022/12/COVID-Safe-page-December-2022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jasmeen.kaur@anu.edu.au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forms.office.com/r/s7vShHpb3h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forum.access-hive.org.au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520.png"/><Relationship Id="rId1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490.png"/><Relationship Id="rId12" Type="http://schemas.openxmlformats.org/officeDocument/2006/relationships/customXml" Target="../ink/ink7.xml"/><Relationship Id="rId17" Type="http://schemas.openxmlformats.org/officeDocument/2006/relationships/image" Target="../media/image540.png"/><Relationship Id="rId2" Type="http://schemas.openxmlformats.org/officeDocument/2006/relationships/notesSlide" Target="../notesSlides/notesSlide37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510.png"/><Relationship Id="rId5" Type="http://schemas.openxmlformats.org/officeDocument/2006/relationships/image" Target="../media/image73.png"/><Relationship Id="rId15" Type="http://schemas.openxmlformats.org/officeDocument/2006/relationships/image" Target="../media/image530.png"/><Relationship Id="rId10" Type="http://schemas.openxmlformats.org/officeDocument/2006/relationships/customXml" Target="../ink/ink6.xml"/><Relationship Id="rId19" Type="http://schemas.openxmlformats.org/officeDocument/2006/relationships/image" Target="../media/image75.svg"/><Relationship Id="rId4" Type="http://schemas.openxmlformats.org/officeDocument/2006/relationships/image" Target="../media/image72.svg"/><Relationship Id="rId9" Type="http://schemas.openxmlformats.org/officeDocument/2006/relationships/image" Target="../media/image500.png"/><Relationship Id="rId1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hyperlink" Target="https://docs.access-hive.org.au/community_resources/access_workshop_2025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C4DEB3-02C8-182E-1960-020F55BDD26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8C324-3809-E0C0-73A3-B2D87C159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37" y="60235"/>
            <a:ext cx="11744325" cy="1197065"/>
          </a:xfrm>
        </p:spPr>
        <p:txBody>
          <a:bodyPr>
            <a:normAutofit/>
          </a:bodyPr>
          <a:lstStyle/>
          <a:p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Unlocking the </a:t>
            </a:r>
            <a:r>
              <a:rPr lang="en-AU" b="1" dirty="0">
                <a:solidFill>
                  <a:srgbClr val="FF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</a:p>
        </p:txBody>
      </p:sp>
      <p:pic>
        <p:nvPicPr>
          <p:cNvPr id="1026" name="Picture 2" descr="Xarray documentation">
            <a:extLst>
              <a:ext uri="{FF2B5EF4-FFF2-40B4-BE49-F238E27FC236}">
                <a16:creationId xmlns:a16="http://schemas.microsoft.com/office/drawing/2014/main" id="{820A491A-663C-E9FB-88F4-5A5E69CFA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1509885"/>
            <a:ext cx="6619056" cy="248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Lightning bolt with solid fill">
            <a:extLst>
              <a:ext uri="{FF2B5EF4-FFF2-40B4-BE49-F238E27FC236}">
                <a16:creationId xmlns:a16="http://schemas.microsoft.com/office/drawing/2014/main" id="{ABA7D866-A1DA-5F73-61A7-08B09FEA7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64567">
            <a:off x="7957039" y="1149305"/>
            <a:ext cx="2504257" cy="30194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0B7FAA-74D5-A7F8-5AF0-95B80EED8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1738" y="4877377"/>
            <a:ext cx="4391025" cy="16022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206C98-835D-BC24-935E-8A8F38BB3DAC}"/>
              </a:ext>
            </a:extLst>
          </p:cNvPr>
          <p:cNvSpPr txBox="1">
            <a:spLocks/>
          </p:cNvSpPr>
          <p:nvPr/>
        </p:nvSpPr>
        <p:spPr>
          <a:xfrm>
            <a:off x="2664629" y="3294299"/>
            <a:ext cx="4610101" cy="3399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12388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AA03E-C600-1FB1-BEDC-F92D3DF3D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rrow pointing upwards&#10;&#10;AI-generated content may be incorrect.">
            <a:extLst>
              <a:ext uri="{FF2B5EF4-FFF2-40B4-BE49-F238E27FC236}">
                <a16:creationId xmlns:a16="http://schemas.microsoft.com/office/drawing/2014/main" id="{4C56A865-2EFF-AEDF-D3D6-9DDEE53A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69" y="2753227"/>
            <a:ext cx="3073400" cy="1422400"/>
          </a:xfrm>
          <a:prstGeom prst="rect">
            <a:avLst/>
          </a:prstGeom>
        </p:spPr>
      </p:pic>
      <p:pic>
        <p:nvPicPr>
          <p:cNvPr id="8" name="Content Placeholder 4" descr="A black and white drawing of a road sign&#10;&#10;AI-generated content may be incorrect.">
            <a:extLst>
              <a:ext uri="{FF2B5EF4-FFF2-40B4-BE49-F238E27FC236}">
                <a16:creationId xmlns:a16="http://schemas.microsoft.com/office/drawing/2014/main" id="{1A34D333-6927-A6A0-1491-3315A7ECD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996" y="1341351"/>
            <a:ext cx="3958177" cy="50731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1AB9-1F5F-3133-A1A1-22D074AFE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771651"/>
            <a:ext cx="10515600" cy="444817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learn </a:t>
            </a:r>
            <a:r>
              <a:rPr lang="en-AU" b="1" dirty="0">
                <a:highlight>
                  <a:srgbClr val="98CECD"/>
                </a:highlight>
              </a:rPr>
              <a:t>principles of good code</a:t>
            </a:r>
            <a:r>
              <a:rPr lang="en-AU" dirty="0"/>
              <a:t>, and get in the habit of</a:t>
            </a:r>
            <a:br>
              <a:rPr lang="en-AU" dirty="0"/>
            </a:br>
            <a:r>
              <a:rPr lang="en-AU" dirty="0"/>
              <a:t> thinking about what your code is doing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understand </a:t>
            </a:r>
            <a:r>
              <a:rPr lang="en-AU" b="1" dirty="0">
                <a:highlight>
                  <a:srgbClr val="FDCACB"/>
                </a:highlight>
              </a:rPr>
              <a:t>vectorizing, </a:t>
            </a:r>
            <a:r>
              <a:rPr lang="en-AU" b="1" dirty="0" err="1">
                <a:highlight>
                  <a:srgbClr val="FDCACB"/>
                </a:highlight>
              </a:rPr>
              <a:t>xarray</a:t>
            </a:r>
            <a:r>
              <a:rPr lang="en-AU" b="1" dirty="0">
                <a:highlight>
                  <a:srgbClr val="FDCACB"/>
                </a:highlight>
              </a:rPr>
              <a:t>, and </a:t>
            </a:r>
            <a:r>
              <a:rPr lang="en-AU" b="1" dirty="0" err="1">
                <a:highlight>
                  <a:srgbClr val="FDCACB"/>
                </a:highlight>
              </a:rPr>
              <a:t>dask</a:t>
            </a:r>
            <a:br>
              <a:rPr lang="en-AU" b="1" dirty="0">
                <a:highlight>
                  <a:srgbClr val="FDCACB"/>
                </a:highlight>
              </a:rPr>
            </a:br>
            <a:endParaRPr lang="en-AU" b="1" dirty="0">
              <a:highlight>
                <a:srgbClr val="FDCACB"/>
              </a:highligh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be able to: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Rewrite complicated ideas into vectorized code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Use </a:t>
            </a:r>
            <a:r>
              <a:rPr lang="en-AU" dirty="0" err="1"/>
              <a:t>dask</a:t>
            </a:r>
            <a:r>
              <a:rPr lang="en-AU" dirty="0"/>
              <a:t> to make this code </a:t>
            </a:r>
            <a:r>
              <a:rPr lang="en-AU" b="1" dirty="0">
                <a:highlight>
                  <a:srgbClr val="FFE6CC"/>
                </a:highlight>
              </a:rPr>
              <a:t>run faster with less </a:t>
            </a:r>
            <a:br>
              <a:rPr lang="en-AU" b="1" dirty="0">
                <a:highlight>
                  <a:srgbClr val="FFE6CC"/>
                </a:highlight>
              </a:rPr>
            </a:br>
            <a:r>
              <a:rPr lang="en-AU" b="1" dirty="0">
                <a:highlight>
                  <a:srgbClr val="FFE6CC"/>
                </a:highlight>
              </a:rPr>
              <a:t>memory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further optimize </a:t>
            </a:r>
            <a:r>
              <a:rPr lang="en-AU" dirty="0" err="1"/>
              <a:t>dask</a:t>
            </a:r>
            <a:r>
              <a:rPr lang="en-AU" dirty="0"/>
              <a:t> code with a few key </a:t>
            </a:r>
            <a:br>
              <a:rPr lang="en-AU" dirty="0"/>
            </a:br>
            <a:r>
              <a:rPr lang="en-AU" dirty="0"/>
              <a:t>arguments and the structure of your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88E03-1E52-AA98-F1FA-89F51E94C82D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57B44A-51D1-A43E-1384-E38F64EDBB34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Aims</a:t>
            </a:r>
          </a:p>
        </p:txBody>
      </p:sp>
      <p:pic>
        <p:nvPicPr>
          <p:cNvPr id="11" name="Graphic 10" descr="Latte Cup with solid fill">
            <a:extLst>
              <a:ext uri="{FF2B5EF4-FFF2-40B4-BE49-F238E27FC236}">
                <a16:creationId xmlns:a16="http://schemas.microsoft.com/office/drawing/2014/main" id="{C875593C-0EC5-6831-F398-6D65FF9FB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642" y="3155449"/>
            <a:ext cx="914400" cy="914400"/>
          </a:xfrm>
          <a:prstGeom prst="rect">
            <a:avLst/>
          </a:prstGeom>
        </p:spPr>
      </p:pic>
      <p:pic>
        <p:nvPicPr>
          <p:cNvPr id="13" name="Graphic 12" descr="Tea with solid fill">
            <a:extLst>
              <a:ext uri="{FF2B5EF4-FFF2-40B4-BE49-F238E27FC236}">
                <a16:creationId xmlns:a16="http://schemas.microsoft.com/office/drawing/2014/main" id="{4B34348C-193D-52D3-622A-F8BF7A3D0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2782" y="3290851"/>
            <a:ext cx="914400" cy="914400"/>
          </a:xfrm>
          <a:prstGeom prst="rect">
            <a:avLst/>
          </a:prstGeom>
        </p:spPr>
      </p:pic>
      <p:pic>
        <p:nvPicPr>
          <p:cNvPr id="15" name="Graphic 14" descr="Cake slice with solid fill">
            <a:extLst>
              <a:ext uri="{FF2B5EF4-FFF2-40B4-BE49-F238E27FC236}">
                <a16:creationId xmlns:a16="http://schemas.microsoft.com/office/drawing/2014/main" id="{819A19E5-B32E-A571-AB25-B79BE1AA4D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6990" y="33501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5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9937-0F61-053A-F5AE-A41FFF8BD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283561-66F2-4D87-DDF6-7E60DA3D5566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E279AE-5546-1AAA-3433-DAF3B3C9A186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3 key moments in my journey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9631E21-DE72-BD84-2821-E39187F324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64435" cy="399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dirty="0"/>
              <a:t>Young ICT explorers (grade 6)</a:t>
            </a:r>
          </a:p>
        </p:txBody>
      </p:sp>
      <p:pic>
        <p:nvPicPr>
          <p:cNvPr id="8" name="Picture 7" descr="A group of children posing for a photo&#10;&#10;AI-generated content may be incorrect.">
            <a:extLst>
              <a:ext uri="{FF2B5EF4-FFF2-40B4-BE49-F238E27FC236}">
                <a16:creationId xmlns:a16="http://schemas.microsoft.com/office/drawing/2014/main" id="{4F40D225-7544-DF39-ED28-D0200BB2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80" y="1846890"/>
            <a:ext cx="5858985" cy="43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0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81B1A-09E6-8B4C-C487-B86CDF1A5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9B0410-1459-7639-399B-AAD4B3C0B6B4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3C06341-0998-361D-08AB-952F170594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64435" cy="399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Young ICT explorers (grade 6)</a:t>
            </a:r>
          </a:p>
          <a:p>
            <a:pPr>
              <a:lnSpc>
                <a:spcPct val="150000"/>
              </a:lnSpc>
            </a:pPr>
            <a:r>
              <a:rPr lang="en-AU" dirty="0"/>
              <a:t>Australian Informatics summer school (grade 11)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6AD05-52FE-AE3D-B292-9B9EF3F6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54515"/>
            <a:ext cx="6023811" cy="3089506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AD9FE4E-363E-1B10-C13C-16649359640E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3 key moments in my journey</a:t>
            </a:r>
          </a:p>
        </p:txBody>
      </p:sp>
    </p:spTree>
    <p:extLst>
      <p:ext uri="{BB962C8B-B14F-4D97-AF65-F5344CB8AC3E}">
        <p14:creationId xmlns:p14="http://schemas.microsoft.com/office/powerpoint/2010/main" val="370133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81F36-EC0E-3E84-AD1A-9E708A6CD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F808D-9B5E-CE08-6CF8-8DCA1CE5E4F4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C38A15-6742-3CDA-3531-4A89B1A43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87" y="2053833"/>
            <a:ext cx="4583448" cy="459018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EA6ACA7-F0A1-C057-8585-055277271C5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64435" cy="399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Young ICT explorers (grade 6)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Australian Informatics summer school (grade 11)</a:t>
            </a:r>
          </a:p>
          <a:p>
            <a:pPr>
              <a:lnSpc>
                <a:spcPct val="150000"/>
              </a:lnSpc>
            </a:pPr>
            <a:r>
              <a:rPr lang="en-AU" dirty="0"/>
              <a:t>AABW project in undergraduate </a:t>
            </a:r>
            <a:br>
              <a:rPr lang="en-AU" dirty="0"/>
            </a:br>
            <a:r>
              <a:rPr lang="en-AU" dirty="0"/>
              <a:t>(2</a:t>
            </a:r>
            <a:r>
              <a:rPr lang="en-AU" baseline="30000" dirty="0"/>
              <a:t>nd</a:t>
            </a:r>
            <a:r>
              <a:rPr lang="en-AU" dirty="0"/>
              <a:t> year)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FEE8BD-1D23-2051-6BBB-C069618937A8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3 key moments in my journey</a:t>
            </a:r>
          </a:p>
        </p:txBody>
      </p:sp>
    </p:spTree>
    <p:extLst>
      <p:ext uri="{BB962C8B-B14F-4D97-AF65-F5344CB8AC3E}">
        <p14:creationId xmlns:p14="http://schemas.microsoft.com/office/powerpoint/2010/main" val="407054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151F23-FAF9-53D2-817B-574CBAC08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090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0B7AFE98-E6F1-CB6D-A088-673CB60E6E4D}"/>
              </a:ext>
            </a:extLst>
          </p:cNvPr>
          <p:cNvSpPr/>
          <p:nvPr/>
        </p:nvSpPr>
        <p:spPr>
          <a:xfrm>
            <a:off x="537882" y="3496235"/>
            <a:ext cx="3325124" cy="332512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3DFEB4-7D9B-AA6A-9A2D-4B92F51E3CD0}"/>
              </a:ext>
            </a:extLst>
          </p:cNvPr>
          <p:cNvSpPr/>
          <p:nvPr/>
        </p:nvSpPr>
        <p:spPr>
          <a:xfrm>
            <a:off x="147022" y="167341"/>
            <a:ext cx="3908196" cy="381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effectLst>
            <a:innerShdw blurRad="63500" dist="49888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9AA7B-EEB1-C097-E29A-4B416B31D46F}"/>
              </a:ext>
            </a:extLst>
          </p:cNvPr>
          <p:cNvSpPr txBox="1"/>
          <p:nvPr/>
        </p:nvSpPr>
        <p:spPr>
          <a:xfrm>
            <a:off x="4302166" y="180233"/>
            <a:ext cx="7097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" panose="020B0004020202020204" pitchFamily="34" charset="0"/>
              </a:rPr>
              <a:t>Thomas Moore </a:t>
            </a:r>
          </a:p>
          <a:p>
            <a:r>
              <a:rPr lang="en-US" sz="3600" b="1" dirty="0">
                <a:latin typeface="Aptos" panose="020B0004020202020204" pitchFamily="34" charset="0"/>
              </a:rPr>
              <a:t>Ocean Dynamics Team Lead</a:t>
            </a:r>
          </a:p>
          <a:p>
            <a:r>
              <a:rPr lang="en-US" sz="3600" b="1" dirty="0">
                <a:latin typeface="Aptos" panose="020B0004020202020204" pitchFamily="34" charset="0"/>
              </a:rPr>
              <a:t>CSIRO</a:t>
            </a:r>
          </a:p>
        </p:txBody>
      </p:sp>
      <p:pic>
        <p:nvPicPr>
          <p:cNvPr id="9" name="Picture 8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3B32EBB7-D9B0-E21C-BC18-686E03F91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387" y="271652"/>
            <a:ext cx="1477328" cy="147732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D8E6460-4B01-E366-CB44-2DC861B8AEBE}"/>
              </a:ext>
            </a:extLst>
          </p:cNvPr>
          <p:cNvGrpSpPr/>
          <p:nvPr/>
        </p:nvGrpSpPr>
        <p:grpSpPr>
          <a:xfrm>
            <a:off x="4450083" y="2082639"/>
            <a:ext cx="7553632" cy="2740217"/>
            <a:chOff x="4450083" y="2243059"/>
            <a:chExt cx="7553632" cy="274021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9C7E0B-3911-2C96-970F-A853AA6816C0}"/>
                </a:ext>
              </a:extLst>
            </p:cNvPr>
            <p:cNvSpPr/>
            <p:nvPr/>
          </p:nvSpPr>
          <p:spPr>
            <a:xfrm>
              <a:off x="4450083" y="3693459"/>
              <a:ext cx="1289817" cy="1289817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0E746A-1ECE-62CA-A2C9-306AB33CD6C5}"/>
                </a:ext>
              </a:extLst>
            </p:cNvPr>
            <p:cNvSpPr/>
            <p:nvPr/>
          </p:nvSpPr>
          <p:spPr>
            <a:xfrm>
              <a:off x="4450083" y="2243059"/>
              <a:ext cx="1289817" cy="1289817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C2F69C-E2F5-AEFC-E535-C79B781FBAA8}"/>
                </a:ext>
              </a:extLst>
            </p:cNvPr>
            <p:cNvSpPr txBox="1"/>
            <p:nvPr/>
          </p:nvSpPr>
          <p:spPr>
            <a:xfrm>
              <a:off x="5862918" y="2472468"/>
              <a:ext cx="5997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/>
                <a:t>way back then:</a:t>
              </a:r>
            </a:p>
            <a:p>
              <a:r>
                <a:rPr lang="en-AU" sz="2400" dirty="0"/>
                <a:t>deploying ocean sensors on remote Indonesian reefs</a:t>
              </a:r>
              <a:endParaRPr 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54C5BD-DC8A-8540-09F7-26B0578841E7}"/>
                </a:ext>
              </a:extLst>
            </p:cNvPr>
            <p:cNvSpPr txBox="1"/>
            <p:nvPr/>
          </p:nvSpPr>
          <p:spPr>
            <a:xfrm>
              <a:off x="5862918" y="3922868"/>
              <a:ext cx="61407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/>
                <a:t>back then:</a:t>
              </a:r>
            </a:p>
            <a:p>
              <a:r>
                <a:rPr lang="en-AU" sz="2400" dirty="0"/>
                <a:t>communicating ocean science in the Arctic</a:t>
              </a:r>
              <a:endParaRPr lang="en-US" sz="2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3E5F79C-CD8F-06CF-83CE-739ACAE8A643}"/>
              </a:ext>
            </a:extLst>
          </p:cNvPr>
          <p:cNvSpPr txBox="1"/>
          <p:nvPr/>
        </p:nvSpPr>
        <p:spPr>
          <a:xfrm>
            <a:off x="3991049" y="4966293"/>
            <a:ext cx="8012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now:</a:t>
            </a:r>
          </a:p>
          <a:p>
            <a:r>
              <a:rPr lang="en-AU" sz="3200" dirty="0"/>
              <a:t>ocean data science on Australia’s super computers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4653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46DD-6029-5B0C-150D-71124BE79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9C8FDF-0264-B178-E8D1-D0BD1FE5D2AB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B7DB9BC-1A7E-0259-2967-152102DAAE32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Introduce yourself to your table: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A267A50-CD12-D441-D8D8-A10FE1BBC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582" y="1934484"/>
            <a:ext cx="10099049" cy="4448175"/>
          </a:xfrm>
        </p:spPr>
        <p:txBody>
          <a:bodyPr>
            <a:normAutofit/>
          </a:bodyPr>
          <a:lstStyle/>
          <a:p>
            <a:pPr marL="1371600" lvl="3" indent="0">
              <a:lnSpc>
                <a:spcPct val="200000"/>
              </a:lnSpc>
              <a:spcBef>
                <a:spcPts val="1200"/>
              </a:spcBef>
              <a:buNone/>
            </a:pPr>
            <a:r>
              <a:rPr lang="en-AU" sz="3200" dirty="0"/>
              <a:t>What is your science background?</a:t>
            </a:r>
          </a:p>
          <a:p>
            <a:pPr marL="1371600" lvl="3" indent="0">
              <a:lnSpc>
                <a:spcPct val="200000"/>
              </a:lnSpc>
              <a:spcBef>
                <a:spcPts val="1200"/>
              </a:spcBef>
              <a:buNone/>
            </a:pPr>
            <a:r>
              <a:rPr lang="en-AU" sz="3200" dirty="0"/>
              <a:t>What is your coding background?</a:t>
            </a:r>
          </a:p>
          <a:p>
            <a:pPr marL="1371600" lvl="3" indent="0">
              <a:lnSpc>
                <a:spcPct val="200000"/>
              </a:lnSpc>
              <a:spcBef>
                <a:spcPts val="1200"/>
              </a:spcBef>
              <a:buNone/>
            </a:pPr>
            <a:r>
              <a:rPr lang="en-AU" sz="3200" dirty="0"/>
              <a:t>What do you hope to gain from this morning?</a:t>
            </a:r>
          </a:p>
        </p:txBody>
      </p:sp>
      <p:pic>
        <p:nvPicPr>
          <p:cNvPr id="5" name="Graphic 4" descr="Test tubes with solid fill">
            <a:extLst>
              <a:ext uri="{FF2B5EF4-FFF2-40B4-BE49-F238E27FC236}">
                <a16:creationId xmlns:a16="http://schemas.microsoft.com/office/drawing/2014/main" id="{36BACA44-60DF-1B30-3877-9CED258D2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5871" y="2111297"/>
            <a:ext cx="914400" cy="914400"/>
          </a:xfrm>
          <a:prstGeom prst="rect">
            <a:avLst/>
          </a:prstGeom>
        </p:spPr>
      </p:pic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8DC76558-A6C2-2DF0-EAB2-466D397DE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871" y="3202510"/>
            <a:ext cx="914400" cy="914400"/>
          </a:xfrm>
          <a:prstGeom prst="rect">
            <a:avLst/>
          </a:prstGeom>
        </p:spPr>
      </p:pic>
      <p:pic>
        <p:nvPicPr>
          <p:cNvPr id="9" name="Graphic 8" descr="Sunrise with solid fill">
            <a:extLst>
              <a:ext uri="{FF2B5EF4-FFF2-40B4-BE49-F238E27FC236}">
                <a16:creationId xmlns:a16="http://schemas.microsoft.com/office/drawing/2014/main" id="{A58E5F08-3195-6810-34A8-A5230626D1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5871" y="43945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3BCF-0899-9930-1192-4533370BF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black and white drawing of a road sign&#10;&#10;AI-generated content may be incorrect.">
            <a:extLst>
              <a:ext uri="{FF2B5EF4-FFF2-40B4-BE49-F238E27FC236}">
                <a16:creationId xmlns:a16="http://schemas.microsoft.com/office/drawing/2014/main" id="{0C850FD7-1A5E-F7A9-F6D8-5347CADD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996" y="1341351"/>
            <a:ext cx="3958177" cy="50731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B8E3-8596-DD8E-FAB6-65AEFD7C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771651"/>
            <a:ext cx="10515600" cy="44481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learn </a:t>
            </a:r>
            <a:r>
              <a:rPr lang="en-AU" b="1" dirty="0">
                <a:highlight>
                  <a:srgbClr val="98CECD"/>
                </a:highlight>
              </a:rPr>
              <a:t>principles of good code</a:t>
            </a:r>
            <a:r>
              <a:rPr lang="en-AU" dirty="0"/>
              <a:t>, and get in the habit of</a:t>
            </a:r>
            <a:br>
              <a:rPr lang="en-AU" dirty="0"/>
            </a:br>
            <a:r>
              <a:rPr lang="en-AU" dirty="0"/>
              <a:t> thinking about what your code is doing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To understand </a:t>
            </a:r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vectorizing, </a:t>
            </a:r>
            <a:r>
              <a:rPr lang="en-AU" b="1" dirty="0" err="1">
                <a:solidFill>
                  <a:schemeClr val="bg1">
                    <a:lumMod val="50000"/>
                  </a:schemeClr>
                </a:solidFill>
              </a:rPr>
              <a:t>xarray</a:t>
            </a:r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AU" b="1" dirty="0" err="1">
                <a:solidFill>
                  <a:schemeClr val="bg1">
                    <a:lumMod val="50000"/>
                  </a:schemeClr>
                </a:solidFill>
              </a:rPr>
              <a:t>dask</a:t>
            </a:r>
            <a:endParaRPr lang="en-AU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To be able to: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Rewrite complicated ideas into vectorized code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Use 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dask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 to make this code </a:t>
            </a:r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run faster with less </a:t>
            </a:r>
            <a:br>
              <a:rPr lang="en-AU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memory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To further optimize 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dask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 code with a few key </a:t>
            </a:r>
            <a:br>
              <a:rPr lang="en-A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arguments and the structure of your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4E3788-5C36-3DCB-411C-AC67B5EA2875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62293-D4C9-A0ED-8451-D1F79A979F5C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Aims</a:t>
            </a:r>
          </a:p>
        </p:txBody>
      </p:sp>
    </p:spTree>
    <p:extLst>
      <p:ext uri="{BB962C8B-B14F-4D97-AF65-F5344CB8AC3E}">
        <p14:creationId xmlns:p14="http://schemas.microsoft.com/office/powerpoint/2010/main" val="2917611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3D40-B830-14F6-C355-9F5230675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E6D82F-89B9-D61E-E39D-0BD6EA1D1085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B90152-7ED2-3BB2-B73E-766F66FD31DC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Timing examples </a:t>
            </a:r>
            <a:r>
              <a:rPr lang="en-AU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whatisfastcode.ipynb</a:t>
            </a:r>
            <a:endParaRPr lang="en-AU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68CA6-86CA-26DC-83EF-EE962F325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80" y="1788201"/>
            <a:ext cx="7772400" cy="4330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ADB873-E8BA-9FE0-BFD4-91D0BABE1D32}"/>
              </a:ext>
            </a:extLst>
          </p:cNvPr>
          <p:cNvSpPr txBox="1"/>
          <p:nvPr/>
        </p:nvSpPr>
        <p:spPr>
          <a:xfrm>
            <a:off x="1100138" y="6423866"/>
            <a:ext cx="1040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git@github.com:jemmajeffree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/ACCESS-2025-xarray-dask-training.git</a:t>
            </a:r>
          </a:p>
        </p:txBody>
      </p:sp>
    </p:spTree>
    <p:extLst>
      <p:ext uri="{BB962C8B-B14F-4D97-AF65-F5344CB8AC3E}">
        <p14:creationId xmlns:p14="http://schemas.microsoft.com/office/powerpoint/2010/main" val="55871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2A894-55D0-1EC2-7B22-D8AE127CA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black and white drawing of a road sign&#10;&#10;AI-generated content may be incorrect.">
            <a:extLst>
              <a:ext uri="{FF2B5EF4-FFF2-40B4-BE49-F238E27FC236}">
                <a16:creationId xmlns:a16="http://schemas.microsoft.com/office/drawing/2014/main" id="{5835731A-8866-D17C-68F1-6A2DDC1AE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996" y="1341351"/>
            <a:ext cx="3958177" cy="50731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E3D9-138F-F526-20DC-D3690BD35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771651"/>
            <a:ext cx="10515600" cy="44481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To learn </a:t>
            </a:r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principles of good code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, and get in the habit of</a:t>
            </a:r>
            <a:br>
              <a:rPr lang="en-A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 thinking about what your code is doing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understand </a:t>
            </a:r>
            <a:r>
              <a:rPr lang="en-AU" b="1" dirty="0">
                <a:highlight>
                  <a:srgbClr val="FDCACB"/>
                </a:highlight>
              </a:rPr>
              <a:t>vectorizing, </a:t>
            </a:r>
            <a:r>
              <a:rPr lang="en-AU" b="1" dirty="0" err="1">
                <a:highlight>
                  <a:srgbClr val="FDCACB"/>
                </a:highlight>
              </a:rPr>
              <a:t>xarray</a:t>
            </a:r>
            <a:r>
              <a:rPr lang="en-AU" b="1" dirty="0">
                <a:highlight>
                  <a:srgbClr val="FDCACB"/>
                </a:highlight>
              </a:rPr>
              <a:t>, and </a:t>
            </a:r>
            <a:r>
              <a:rPr lang="en-AU" b="1" dirty="0" err="1">
                <a:highlight>
                  <a:srgbClr val="FDCACB"/>
                </a:highlight>
              </a:rPr>
              <a:t>dask</a:t>
            </a:r>
            <a:endParaRPr lang="en-AU" b="1" dirty="0">
              <a:highlight>
                <a:srgbClr val="FDCACB"/>
              </a:highligh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To be able to: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Rewrite complicated ideas into vectorized code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Use 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dask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 to make this code </a:t>
            </a:r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run faster with less </a:t>
            </a:r>
            <a:br>
              <a:rPr lang="en-AU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memory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To further optimize 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dask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 code with a few key </a:t>
            </a:r>
            <a:br>
              <a:rPr lang="en-A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arguments and the structure of your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F8CB6-965D-DB9F-D82A-0AD6075FCB9D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1F3D29-2209-0015-D17C-596DCCD3733E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Aims</a:t>
            </a:r>
          </a:p>
        </p:txBody>
      </p:sp>
    </p:spTree>
    <p:extLst>
      <p:ext uri="{BB962C8B-B14F-4D97-AF65-F5344CB8AC3E}">
        <p14:creationId xmlns:p14="http://schemas.microsoft.com/office/powerpoint/2010/main" val="420943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b="1"/>
              <a:t>Welcome to the </a:t>
            </a:r>
            <a:br>
              <a:rPr lang="en-AU" b="1"/>
            </a:br>
            <a:r>
              <a:rPr lang="en-AU" b="1"/>
              <a:t>ACCESS Training Day 2025!</a:t>
            </a:r>
            <a:endParaRPr lang="en-AU" b="1"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481" y="3626616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>
                <a:ea typeface="Calibri" panose="020F0502020204030204"/>
                <a:cs typeface="Calibri" panose="020F0502020204030204"/>
              </a:rPr>
              <a:t>9</a:t>
            </a:r>
            <a:r>
              <a:rPr lang="en-AU" baseline="30000">
                <a:ea typeface="Calibri" panose="020F0502020204030204"/>
                <a:cs typeface="Calibri" panose="020F0502020204030204"/>
              </a:rPr>
              <a:t>th </a:t>
            </a:r>
            <a:r>
              <a:rPr lang="en-AU">
                <a:ea typeface="Calibri" panose="020F0502020204030204"/>
                <a:cs typeface="Calibri" panose="020F0502020204030204"/>
              </a:rPr>
              <a:t>September 2025</a:t>
            </a:r>
          </a:p>
        </p:txBody>
      </p:sp>
    </p:spTree>
    <p:extLst>
      <p:ext uri="{BB962C8B-B14F-4D97-AF65-F5344CB8AC3E}">
        <p14:creationId xmlns:p14="http://schemas.microsoft.com/office/powerpoint/2010/main" val="331127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E8116-BB8C-1FAB-143A-27CC9C075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32238E-333A-9A46-201B-DE67B4E54524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4AEE02-2721-D671-0FC5-F18BBAF03A74}"/>
              </a:ext>
            </a:extLst>
          </p:cNvPr>
          <p:cNvSpPr txBox="1">
            <a:spLocks/>
          </p:cNvSpPr>
          <p:nvPr/>
        </p:nvSpPr>
        <p:spPr>
          <a:xfrm>
            <a:off x="1881289" y="65436"/>
            <a:ext cx="9059426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Lazy computing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C73C8B0-1FE4-AA08-5517-8DF1FB02C4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115" y="1437989"/>
                <a:ext cx="10515600" cy="1561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AU" dirty="0"/>
                  <a:t>Lazy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AU" dirty="0"/>
                  <a:t> “do it later”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AU" dirty="0"/>
                  <a:t>Smaller pieces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C73C8B0-1FE4-AA08-5517-8DF1FB02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15" y="1437989"/>
                <a:ext cx="10515600" cy="1561885"/>
              </a:xfrm>
              <a:prstGeom prst="rect">
                <a:avLst/>
              </a:prstGeom>
              <a:blipFill>
                <a:blip r:embed="rId3"/>
                <a:stretch>
                  <a:fillRect l="-1086" t="-40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Xarray documentation">
            <a:extLst>
              <a:ext uri="{FF2B5EF4-FFF2-40B4-BE49-F238E27FC236}">
                <a16:creationId xmlns:a16="http://schemas.microsoft.com/office/drawing/2014/main" id="{B062F2A4-FB71-FB09-CF59-74713071F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67"/>
          <a:stretch/>
        </p:blipFill>
        <p:spPr bwMode="auto">
          <a:xfrm>
            <a:off x="309163" y="64802"/>
            <a:ext cx="1262963" cy="104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F7F179-BCCE-C5E5-AB57-8D7F971EB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1192" y="111160"/>
            <a:ext cx="2903944" cy="105964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48B99F-5E0D-EDF8-50B2-6DE76F2B7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8769"/>
              </p:ext>
            </p:extLst>
          </p:nvPr>
        </p:nvGraphicFramePr>
        <p:xfrm>
          <a:off x="1881289" y="3858127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8447763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1281139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565191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1169743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4752221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784626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6109624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1709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</a:t>
                      </a:r>
                    </a:p>
                  </a:txBody>
                  <a:tcPr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8</a:t>
                      </a:r>
                    </a:p>
                  </a:txBody>
                  <a:tcPr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>
                    <a:solidFill>
                      <a:srgbClr val="FF41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</a:t>
                      </a:r>
                    </a:p>
                  </a:txBody>
                  <a:tcPr>
                    <a:solidFill>
                      <a:srgbClr val="FF41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9</a:t>
                      </a:r>
                    </a:p>
                  </a:txBody>
                  <a:tcPr>
                    <a:solidFill>
                      <a:srgbClr val="FF41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653E2CF-0F8F-7793-6851-C2381EA15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08289"/>
              </p:ext>
            </p:extLst>
          </p:nvPr>
        </p:nvGraphicFramePr>
        <p:xfrm>
          <a:off x="1881289" y="5117432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56519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78462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</a:t>
                      </a:r>
                    </a:p>
                  </a:txBody>
                  <a:tcPr anchor="ctr"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17</a:t>
                      </a:r>
                    </a:p>
                  </a:txBody>
                  <a:tcPr anchor="ctr"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19</a:t>
                      </a:r>
                    </a:p>
                  </a:txBody>
                  <a:tcPr anchor="ctr">
                    <a:solidFill>
                      <a:srgbClr val="FF41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1FCDC9-DE2D-6238-28D2-EAB658796BED}"/>
              </a:ext>
            </a:extLst>
          </p:cNvPr>
          <p:cNvCxnSpPr/>
          <p:nvPr/>
        </p:nvCxnSpPr>
        <p:spPr>
          <a:xfrm>
            <a:off x="3208421" y="4489651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F3CCBC-DEFD-F8C5-0205-685134B3F519}"/>
              </a:ext>
            </a:extLst>
          </p:cNvPr>
          <p:cNvCxnSpPr/>
          <p:nvPr/>
        </p:nvCxnSpPr>
        <p:spPr>
          <a:xfrm>
            <a:off x="5945288" y="4497672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5DF70-528B-8EA3-1823-C95229070349}"/>
              </a:ext>
            </a:extLst>
          </p:cNvPr>
          <p:cNvCxnSpPr/>
          <p:nvPr/>
        </p:nvCxnSpPr>
        <p:spPr>
          <a:xfrm>
            <a:off x="8670758" y="4497672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0563D6-F3A9-F23E-C2F3-ADE06D98F349}"/>
              </a:ext>
            </a:extLst>
          </p:cNvPr>
          <p:cNvSpPr txBox="1"/>
          <p:nvPr/>
        </p:nvSpPr>
        <p:spPr>
          <a:xfrm>
            <a:off x="425115" y="3194519"/>
            <a:ext cx="6617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Example: </a:t>
            </a:r>
            <a:r>
              <a:rPr lang="en-AU" sz="2800" b="1" dirty="0"/>
              <a:t>summing</a:t>
            </a:r>
            <a:r>
              <a:rPr lang="en-AU" sz="2800" dirty="0"/>
              <a:t> in different chunks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B72357-D629-81EB-D115-3BC4A61DCDFE}"/>
              </a:ext>
            </a:extLst>
          </p:cNvPr>
          <p:cNvCxnSpPr>
            <a:cxnSpLocks/>
          </p:cNvCxnSpPr>
          <p:nvPr/>
        </p:nvCxnSpPr>
        <p:spPr>
          <a:xfrm>
            <a:off x="3208421" y="5813124"/>
            <a:ext cx="1331495" cy="328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6DDB77-BF16-43BD-1917-68F32966BCFA}"/>
              </a:ext>
            </a:extLst>
          </p:cNvPr>
          <p:cNvCxnSpPr/>
          <p:nvPr/>
        </p:nvCxnSpPr>
        <p:spPr>
          <a:xfrm>
            <a:off x="5945288" y="5821145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450DB0-2EBA-0C52-D6C3-820930ED4D8D}"/>
              </a:ext>
            </a:extLst>
          </p:cNvPr>
          <p:cNvCxnSpPr>
            <a:cxnSpLocks/>
          </p:cNvCxnSpPr>
          <p:nvPr/>
        </p:nvCxnSpPr>
        <p:spPr>
          <a:xfrm flipH="1">
            <a:off x="7347284" y="5821145"/>
            <a:ext cx="1323474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0E007A-85B5-7365-E171-AD2200F5E743}"/>
              </a:ext>
            </a:extLst>
          </p:cNvPr>
          <p:cNvCxnSpPr>
            <a:cxnSpLocks/>
          </p:cNvCxnSpPr>
          <p:nvPr/>
        </p:nvCxnSpPr>
        <p:spPr>
          <a:xfrm>
            <a:off x="10315074" y="4018281"/>
            <a:ext cx="3368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7487E6F-32D9-ED78-B2D4-D982E77FC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426080"/>
              </p:ext>
            </p:extLst>
          </p:nvPr>
        </p:nvGraphicFramePr>
        <p:xfrm>
          <a:off x="5311627" y="6289440"/>
          <a:ext cx="12673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21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45</a:t>
                      </a:r>
                    </a:p>
                  </a:txBody>
                  <a:tcPr anchor="ctr">
                    <a:solidFill>
                      <a:srgbClr val="3F9E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ABE28C3-9FC3-5001-D632-5A580855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78185"/>
              </p:ext>
            </p:extLst>
          </p:nvPr>
        </p:nvGraphicFramePr>
        <p:xfrm>
          <a:off x="11142826" y="3858127"/>
          <a:ext cx="8823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310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45</a:t>
                      </a:r>
                    </a:p>
                  </a:txBody>
                  <a:tcPr anchor="ctr">
                    <a:solidFill>
                      <a:srgbClr val="3F9E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52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A0A5B-8DC3-1D11-AB90-E307899EF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1F7DB9-4F15-D9FD-DC18-7109C6153202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BC6436-B21F-C25D-A668-E5E1518C1DE0}"/>
              </a:ext>
            </a:extLst>
          </p:cNvPr>
          <p:cNvSpPr txBox="1">
            <a:spLocks/>
          </p:cNvSpPr>
          <p:nvPr/>
        </p:nvSpPr>
        <p:spPr>
          <a:xfrm>
            <a:off x="1881289" y="65436"/>
            <a:ext cx="9059426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Lazy computing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189923-D501-BD3D-DEE6-24D075C77F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115" y="1437989"/>
                <a:ext cx="10515600" cy="1561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AU" dirty="0"/>
                  <a:t>Lazy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AU" dirty="0"/>
                  <a:t> “do it later”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AU" dirty="0"/>
                  <a:t>Smaller pieces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C73C8B0-1FE4-AA08-5517-8DF1FB02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15" y="1437989"/>
                <a:ext cx="10515600" cy="1561885"/>
              </a:xfrm>
              <a:prstGeom prst="rect">
                <a:avLst/>
              </a:prstGeom>
              <a:blipFill>
                <a:blip r:embed="rId3"/>
                <a:stretch>
                  <a:fillRect l="-1086" t="-40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Xarray documentation">
            <a:extLst>
              <a:ext uri="{FF2B5EF4-FFF2-40B4-BE49-F238E27FC236}">
                <a16:creationId xmlns:a16="http://schemas.microsoft.com/office/drawing/2014/main" id="{4FB8FF85-26CD-9243-2D18-A121D98AC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67"/>
          <a:stretch/>
        </p:blipFill>
        <p:spPr bwMode="auto">
          <a:xfrm>
            <a:off x="309163" y="64802"/>
            <a:ext cx="1262963" cy="104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9823026-F0FE-BA64-0D9B-887A29943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1192" y="111160"/>
            <a:ext cx="2903944" cy="105964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2EC959-A993-27CD-718E-16AC74C7ED5C}"/>
              </a:ext>
            </a:extLst>
          </p:cNvPr>
          <p:cNvGraphicFramePr>
            <a:graphicFrameLocks noGrp="1"/>
          </p:cNvGraphicFramePr>
          <p:nvPr/>
        </p:nvGraphicFramePr>
        <p:xfrm>
          <a:off x="1881289" y="3858127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8447763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1281139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565191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1169743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4752221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784626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6109624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1709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</a:t>
                      </a:r>
                    </a:p>
                  </a:txBody>
                  <a:tcPr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8</a:t>
                      </a:r>
                    </a:p>
                  </a:txBody>
                  <a:tcPr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>
                    <a:solidFill>
                      <a:srgbClr val="FF41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</a:t>
                      </a:r>
                    </a:p>
                  </a:txBody>
                  <a:tcPr>
                    <a:solidFill>
                      <a:srgbClr val="FF41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9</a:t>
                      </a:r>
                    </a:p>
                  </a:txBody>
                  <a:tcPr>
                    <a:solidFill>
                      <a:srgbClr val="FF41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2EBCF59-3FB9-4038-2144-6BEAA385E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35327"/>
              </p:ext>
            </p:extLst>
          </p:nvPr>
        </p:nvGraphicFramePr>
        <p:xfrm>
          <a:off x="1881289" y="5117432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56519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78462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 anchor="ctr"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</a:t>
                      </a:r>
                    </a:p>
                  </a:txBody>
                  <a:tcPr anchor="ctr"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</a:t>
                      </a:r>
                    </a:p>
                  </a:txBody>
                  <a:tcPr anchor="ctr">
                    <a:solidFill>
                      <a:srgbClr val="FF41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AB075D-D387-A564-4FE1-5CA1AEBAFB96}"/>
              </a:ext>
            </a:extLst>
          </p:cNvPr>
          <p:cNvCxnSpPr/>
          <p:nvPr/>
        </p:nvCxnSpPr>
        <p:spPr>
          <a:xfrm>
            <a:off x="3208421" y="4489651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AA7053-6C44-B038-D2DA-A92FC76CE755}"/>
              </a:ext>
            </a:extLst>
          </p:cNvPr>
          <p:cNvCxnSpPr/>
          <p:nvPr/>
        </p:nvCxnSpPr>
        <p:spPr>
          <a:xfrm>
            <a:off x="5945288" y="4497672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166E65-043C-B0AD-C6CF-AD5A949F665D}"/>
              </a:ext>
            </a:extLst>
          </p:cNvPr>
          <p:cNvCxnSpPr/>
          <p:nvPr/>
        </p:nvCxnSpPr>
        <p:spPr>
          <a:xfrm>
            <a:off x="8670758" y="4497672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0E2999-E09B-3928-D5D7-62C97D8581A2}"/>
              </a:ext>
            </a:extLst>
          </p:cNvPr>
          <p:cNvSpPr txBox="1"/>
          <p:nvPr/>
        </p:nvSpPr>
        <p:spPr>
          <a:xfrm>
            <a:off x="425115" y="3194519"/>
            <a:ext cx="7931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Example: </a:t>
            </a:r>
            <a:r>
              <a:rPr lang="en-AU" sz="2800" b="1" dirty="0"/>
              <a:t>finding maximum</a:t>
            </a:r>
            <a:r>
              <a:rPr lang="en-AU" sz="2800" dirty="0"/>
              <a:t> in different chunks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E7E3D2-2AC7-1464-BCB2-FAE51FE5CFC3}"/>
              </a:ext>
            </a:extLst>
          </p:cNvPr>
          <p:cNvCxnSpPr>
            <a:cxnSpLocks/>
          </p:cNvCxnSpPr>
          <p:nvPr/>
        </p:nvCxnSpPr>
        <p:spPr>
          <a:xfrm>
            <a:off x="3208421" y="5813124"/>
            <a:ext cx="1331495" cy="328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5A480B-F3F5-043D-CA73-A0DA87DA29A7}"/>
              </a:ext>
            </a:extLst>
          </p:cNvPr>
          <p:cNvCxnSpPr/>
          <p:nvPr/>
        </p:nvCxnSpPr>
        <p:spPr>
          <a:xfrm>
            <a:off x="5945288" y="5821145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DBA519-602E-CBC0-88FD-CBC19EF62C19}"/>
              </a:ext>
            </a:extLst>
          </p:cNvPr>
          <p:cNvCxnSpPr>
            <a:cxnSpLocks/>
          </p:cNvCxnSpPr>
          <p:nvPr/>
        </p:nvCxnSpPr>
        <p:spPr>
          <a:xfrm flipH="1">
            <a:off x="7347284" y="5821145"/>
            <a:ext cx="1323474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C9CA6D-89C0-4709-330D-0DD2CCA6ED72}"/>
              </a:ext>
            </a:extLst>
          </p:cNvPr>
          <p:cNvCxnSpPr>
            <a:cxnSpLocks/>
          </p:cNvCxnSpPr>
          <p:nvPr/>
        </p:nvCxnSpPr>
        <p:spPr>
          <a:xfrm>
            <a:off x="10315074" y="4018281"/>
            <a:ext cx="3368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5DF8A95-F550-0B2E-9DDF-7D7EF4F00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665126"/>
              </p:ext>
            </p:extLst>
          </p:nvPr>
        </p:nvGraphicFramePr>
        <p:xfrm>
          <a:off x="5311627" y="6289440"/>
          <a:ext cx="12673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21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</a:t>
                      </a:r>
                    </a:p>
                  </a:txBody>
                  <a:tcPr anchor="ctr">
                    <a:solidFill>
                      <a:srgbClr val="3F9E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BD72BF1-3285-74CB-ACCF-1D28015EA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533629"/>
              </p:ext>
            </p:extLst>
          </p:nvPr>
        </p:nvGraphicFramePr>
        <p:xfrm>
          <a:off x="11142826" y="3858127"/>
          <a:ext cx="8823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310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</a:t>
                      </a:r>
                    </a:p>
                  </a:txBody>
                  <a:tcPr anchor="ctr">
                    <a:solidFill>
                      <a:srgbClr val="3F9E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25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139DE-BCBD-9560-8D98-99D07D03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93163-CD3B-C0B6-5628-12B42510DBB8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745D94-D027-F2B5-B9F5-28ECCBBB8E2C}"/>
              </a:ext>
            </a:extLst>
          </p:cNvPr>
          <p:cNvSpPr txBox="1">
            <a:spLocks/>
          </p:cNvSpPr>
          <p:nvPr/>
        </p:nvSpPr>
        <p:spPr>
          <a:xfrm>
            <a:off x="1881289" y="65436"/>
            <a:ext cx="6491186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whatisxarraydask.ipynb</a:t>
            </a:r>
            <a:endParaRPr lang="en-AU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2" descr="Xarray documentation">
            <a:extLst>
              <a:ext uri="{FF2B5EF4-FFF2-40B4-BE49-F238E27FC236}">
                <a16:creationId xmlns:a16="http://schemas.microsoft.com/office/drawing/2014/main" id="{C885842B-CB52-52E6-D760-0A056345F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67"/>
          <a:stretch/>
        </p:blipFill>
        <p:spPr bwMode="auto">
          <a:xfrm>
            <a:off x="309163" y="64802"/>
            <a:ext cx="1262963" cy="104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6AB40D-EF2D-9D4D-3CF6-5C902840E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1192" y="111160"/>
            <a:ext cx="2903944" cy="105964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667D47-AE4F-058A-2774-A62A4177A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289" y="1811338"/>
            <a:ext cx="7772400" cy="30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5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unking activity - IRL!"/>
          <p:cNvSpPr txBox="1"/>
          <p:nvPr/>
        </p:nvSpPr>
        <p:spPr>
          <a:xfrm>
            <a:off x="317691" y="165704"/>
            <a:ext cx="6343083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10000"/>
            </a:lvl1pPr>
          </a:lstStyle>
          <a:p>
            <a:r>
              <a:rPr sz="5000"/>
              <a:t>Chunking activity - IRL!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0174E0-8758-570F-5733-85ECD606B4BD}"/>
              </a:ext>
            </a:extLst>
          </p:cNvPr>
          <p:cNvSpPr/>
          <p:nvPr/>
        </p:nvSpPr>
        <p:spPr>
          <a:xfrm>
            <a:off x="0" y="6473"/>
            <a:ext cx="12192000" cy="9799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CCA309-3C09-6EBC-B0CD-804E6A3C8965}"/>
              </a:ext>
            </a:extLst>
          </p:cNvPr>
          <p:cNvSpPr txBox="1">
            <a:spLocks/>
          </p:cNvSpPr>
          <p:nvPr/>
        </p:nvSpPr>
        <p:spPr>
          <a:xfrm>
            <a:off x="425115" y="65436"/>
            <a:ext cx="10515600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Chunking activity - IRL!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e are all going to be Dask workers or schedulers!"/>
          <p:cNvSpPr txBox="1"/>
          <p:nvPr/>
        </p:nvSpPr>
        <p:spPr>
          <a:xfrm>
            <a:off x="2179091" y="1113036"/>
            <a:ext cx="3191000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We are all going to be Dask workers or schedulers!</a:t>
            </a:r>
          </a:p>
        </p:txBody>
      </p:sp>
      <p:pic>
        <p:nvPicPr>
          <p:cNvPr id="155" name="images-6.png" descr="images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3" y="1116578"/>
            <a:ext cx="1051918" cy="1051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05b64c688adc81ca92c61df752a1ab83427d2d99.jpeg" descr="05b64c688adc81ca92c61df752a1ab83427d2d99.jpeg"/>
          <p:cNvPicPr>
            <a:picLocks noChangeAspect="1"/>
          </p:cNvPicPr>
          <p:nvPr/>
        </p:nvPicPr>
        <p:blipFill>
          <a:blip r:embed="rId3"/>
          <a:srcRect t="21966" b="46864"/>
          <a:stretch>
            <a:fillRect/>
          </a:stretch>
        </p:blipFill>
        <p:spPr>
          <a:xfrm>
            <a:off x="6063601" y="995787"/>
            <a:ext cx="5406579" cy="12638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046480-B563-E89E-0AF6-E19EA7274C29}"/>
              </a:ext>
            </a:extLst>
          </p:cNvPr>
          <p:cNvSpPr/>
          <p:nvPr/>
        </p:nvSpPr>
        <p:spPr>
          <a:xfrm>
            <a:off x="0" y="6473"/>
            <a:ext cx="12192000" cy="9893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C56B1B-822D-053F-2181-46EF1EA79891}"/>
              </a:ext>
            </a:extLst>
          </p:cNvPr>
          <p:cNvSpPr txBox="1">
            <a:spLocks/>
          </p:cNvSpPr>
          <p:nvPr/>
        </p:nvSpPr>
        <p:spPr>
          <a:xfrm>
            <a:off x="425115" y="65436"/>
            <a:ext cx="10515600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Chunking activity - IRL!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e are all going to be Dask workers or schedulers!"/>
          <p:cNvSpPr txBox="1"/>
          <p:nvPr/>
        </p:nvSpPr>
        <p:spPr>
          <a:xfrm>
            <a:off x="2179091" y="1113036"/>
            <a:ext cx="3191000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We are all going to be Dask workers or schedulers!</a:t>
            </a:r>
          </a:p>
        </p:txBody>
      </p:sp>
      <p:pic>
        <p:nvPicPr>
          <p:cNvPr id="160" name="images-6.png" descr="images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3" y="1116578"/>
            <a:ext cx="1051918" cy="1051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05b64c688adc81ca92c61df752a1ab83427d2d99.jpeg" descr="05b64c688adc81ca92c61df752a1ab83427d2d99.jpeg"/>
          <p:cNvPicPr>
            <a:picLocks noChangeAspect="1"/>
          </p:cNvPicPr>
          <p:nvPr/>
        </p:nvPicPr>
        <p:blipFill>
          <a:blip r:embed="rId3"/>
          <a:srcRect t="21966" b="46864"/>
          <a:stretch>
            <a:fillRect/>
          </a:stretch>
        </p:blipFill>
        <p:spPr>
          <a:xfrm>
            <a:off x="6063601" y="995787"/>
            <a:ext cx="5406579" cy="126387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Computation: each group will sum 50 numbers (generated randomly, between 1 and 100)"/>
          <p:cNvSpPr txBox="1"/>
          <p:nvPr/>
        </p:nvSpPr>
        <p:spPr>
          <a:xfrm>
            <a:off x="597541" y="2520926"/>
            <a:ext cx="10775066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4200" b="1"/>
            </a:pPr>
            <a:r>
              <a:rPr sz="2100"/>
              <a:t>Computation: each group will sum 50 numbers (generated randomly, between 1 and 100)</a:t>
            </a:r>
          </a:p>
        </p:txBody>
      </p:sp>
      <p:sp>
        <p:nvSpPr>
          <p:cNvPr id="163" name="Line"/>
          <p:cNvSpPr/>
          <p:nvPr/>
        </p:nvSpPr>
        <p:spPr>
          <a:xfrm>
            <a:off x="1111526" y="2437103"/>
            <a:ext cx="97237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A4F242-5575-12D3-57BF-B1BB923D14E2}"/>
              </a:ext>
            </a:extLst>
          </p:cNvPr>
          <p:cNvSpPr/>
          <p:nvPr/>
        </p:nvSpPr>
        <p:spPr>
          <a:xfrm>
            <a:off x="0" y="6473"/>
            <a:ext cx="12192000" cy="9893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A3FE45-6D81-5360-3E4D-29F1001880E5}"/>
              </a:ext>
            </a:extLst>
          </p:cNvPr>
          <p:cNvSpPr txBox="1">
            <a:spLocks/>
          </p:cNvSpPr>
          <p:nvPr/>
        </p:nvSpPr>
        <p:spPr>
          <a:xfrm>
            <a:off x="425115" y="65436"/>
            <a:ext cx="10515600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Chunking activity - IRL!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e are all going to be Dask workers or schedulers!"/>
          <p:cNvSpPr txBox="1"/>
          <p:nvPr/>
        </p:nvSpPr>
        <p:spPr>
          <a:xfrm>
            <a:off x="2179091" y="1113036"/>
            <a:ext cx="3191000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We are all going to be Dask workers or schedulers!</a:t>
            </a:r>
          </a:p>
        </p:txBody>
      </p:sp>
      <p:pic>
        <p:nvPicPr>
          <p:cNvPr id="167" name="images-6.png" descr="images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3" y="1116578"/>
            <a:ext cx="1051918" cy="1051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05b64c688adc81ca92c61df752a1ab83427d2d99.jpeg" descr="05b64c688adc81ca92c61df752a1ab83427d2d99.jpeg"/>
          <p:cNvPicPr>
            <a:picLocks noChangeAspect="1"/>
          </p:cNvPicPr>
          <p:nvPr/>
        </p:nvPicPr>
        <p:blipFill>
          <a:blip r:embed="rId3"/>
          <a:srcRect t="21966" b="46864"/>
          <a:stretch>
            <a:fillRect/>
          </a:stretch>
        </p:blipFill>
        <p:spPr>
          <a:xfrm>
            <a:off x="6063601" y="995787"/>
            <a:ext cx="5406579" cy="126387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omputation: each group will sum 50 numbers (generated randomly, between 1 and 100)"/>
          <p:cNvSpPr txBox="1"/>
          <p:nvPr/>
        </p:nvSpPr>
        <p:spPr>
          <a:xfrm>
            <a:off x="597541" y="2520926"/>
            <a:ext cx="10775066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4200" b="1"/>
            </a:pPr>
            <a:r>
              <a:rPr sz="2100"/>
              <a:t>Computation: each group will sum 50 numbers (generated randomly, between 1 and 100)</a:t>
            </a:r>
          </a:p>
        </p:txBody>
      </p:sp>
      <p:sp>
        <p:nvSpPr>
          <p:cNvPr id="170" name="Workers:…"/>
          <p:cNvSpPr txBox="1"/>
          <p:nvPr/>
        </p:nvSpPr>
        <p:spPr>
          <a:xfrm>
            <a:off x="1537051" y="2878170"/>
            <a:ext cx="5297739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>
              <a:defRPr sz="3200" b="1"/>
            </a:pPr>
            <a:r>
              <a:rPr sz="1600"/>
              <a:t>Workers: 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Sum numbers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Can only talk with the scheduler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Cannot communicate with any other workers</a:t>
            </a:r>
          </a:p>
        </p:txBody>
      </p:sp>
      <p:sp>
        <p:nvSpPr>
          <p:cNvPr id="171" name="Line"/>
          <p:cNvSpPr/>
          <p:nvPr/>
        </p:nvSpPr>
        <p:spPr>
          <a:xfrm>
            <a:off x="1111526" y="2437103"/>
            <a:ext cx="97237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D5D539-8A1A-46E7-D067-DC4D21D74C92}"/>
              </a:ext>
            </a:extLst>
          </p:cNvPr>
          <p:cNvSpPr/>
          <p:nvPr/>
        </p:nvSpPr>
        <p:spPr>
          <a:xfrm>
            <a:off x="0" y="6473"/>
            <a:ext cx="12192000" cy="9893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C083FD7-05C7-3DE1-3153-5C91E1E144BD}"/>
              </a:ext>
            </a:extLst>
          </p:cNvPr>
          <p:cNvSpPr txBox="1">
            <a:spLocks/>
          </p:cNvSpPr>
          <p:nvPr/>
        </p:nvSpPr>
        <p:spPr>
          <a:xfrm>
            <a:off x="425115" y="65436"/>
            <a:ext cx="10515600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Chunking activity - IRL!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e are all going to be Dask workers or schedulers!"/>
          <p:cNvSpPr txBox="1"/>
          <p:nvPr/>
        </p:nvSpPr>
        <p:spPr>
          <a:xfrm>
            <a:off x="2179091" y="1113036"/>
            <a:ext cx="3191000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We are all going to be Dask workers or schedulers!</a:t>
            </a:r>
          </a:p>
        </p:txBody>
      </p:sp>
      <p:pic>
        <p:nvPicPr>
          <p:cNvPr id="175" name="images-6.png" descr="images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3" y="1116578"/>
            <a:ext cx="1051918" cy="1051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05b64c688adc81ca92c61df752a1ab83427d2d99.jpeg" descr="05b64c688adc81ca92c61df752a1ab83427d2d99.jpeg"/>
          <p:cNvPicPr>
            <a:picLocks noChangeAspect="1"/>
          </p:cNvPicPr>
          <p:nvPr/>
        </p:nvPicPr>
        <p:blipFill>
          <a:blip r:embed="rId3"/>
          <a:srcRect t="21966" b="46864"/>
          <a:stretch>
            <a:fillRect/>
          </a:stretch>
        </p:blipFill>
        <p:spPr>
          <a:xfrm>
            <a:off x="6063601" y="995787"/>
            <a:ext cx="5406579" cy="1263873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omputation: each group will sum 50 numbers (generated randomly, between 1 and 100)"/>
          <p:cNvSpPr txBox="1"/>
          <p:nvPr/>
        </p:nvSpPr>
        <p:spPr>
          <a:xfrm>
            <a:off x="597541" y="2520926"/>
            <a:ext cx="10775066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4200" b="1"/>
            </a:pPr>
            <a:r>
              <a:rPr sz="2100"/>
              <a:t>Computation: each group will sum 50 numbers (generated randomly, between 1 and 100)</a:t>
            </a:r>
          </a:p>
        </p:txBody>
      </p:sp>
      <p:sp>
        <p:nvSpPr>
          <p:cNvPr id="178" name="Workers:…"/>
          <p:cNvSpPr txBox="1"/>
          <p:nvPr/>
        </p:nvSpPr>
        <p:spPr>
          <a:xfrm>
            <a:off x="1537051" y="2878170"/>
            <a:ext cx="5297739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>
              <a:defRPr sz="3200" b="1"/>
            </a:pPr>
            <a:r>
              <a:rPr sz="1600"/>
              <a:t>Workers: 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Sum numbers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Can only talk with the scheduler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Cannot communicate with any other workers</a:t>
            </a:r>
          </a:p>
        </p:txBody>
      </p:sp>
      <p:sp>
        <p:nvSpPr>
          <p:cNvPr id="179" name="Line"/>
          <p:cNvSpPr/>
          <p:nvPr/>
        </p:nvSpPr>
        <p:spPr>
          <a:xfrm>
            <a:off x="1111526" y="2437103"/>
            <a:ext cx="97237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80" name="Schedulers:…"/>
          <p:cNvSpPr txBox="1"/>
          <p:nvPr/>
        </p:nvSpPr>
        <p:spPr>
          <a:xfrm>
            <a:off x="6804432" y="2910910"/>
            <a:ext cx="4219163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>
              <a:defRPr sz="3200" b="1"/>
            </a:pPr>
            <a:r>
              <a:rPr sz="1600"/>
              <a:t>Schedulers: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Communicates with the workers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Directs the workers such that they can find the total sum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834F9-D323-3646-7803-2A696B81BF1C}"/>
              </a:ext>
            </a:extLst>
          </p:cNvPr>
          <p:cNvSpPr/>
          <p:nvPr/>
        </p:nvSpPr>
        <p:spPr>
          <a:xfrm>
            <a:off x="0" y="6473"/>
            <a:ext cx="12192000" cy="9893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B6E928-11D1-E574-F9BF-E18B4B2EDB53}"/>
              </a:ext>
            </a:extLst>
          </p:cNvPr>
          <p:cNvSpPr txBox="1">
            <a:spLocks/>
          </p:cNvSpPr>
          <p:nvPr/>
        </p:nvSpPr>
        <p:spPr>
          <a:xfrm>
            <a:off x="425115" y="65436"/>
            <a:ext cx="10515600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Chunking activity - IRL!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roup 1"/>
          <p:cNvSpPr txBox="1"/>
          <p:nvPr/>
        </p:nvSpPr>
        <p:spPr>
          <a:xfrm>
            <a:off x="651923" y="3862520"/>
            <a:ext cx="1593641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3500"/>
              <a:t>Group 1</a:t>
            </a:r>
          </a:p>
        </p:txBody>
      </p:sp>
      <p:sp>
        <p:nvSpPr>
          <p:cNvPr id="184" name="1 🙍"/>
          <p:cNvSpPr txBox="1"/>
          <p:nvPr/>
        </p:nvSpPr>
        <p:spPr>
          <a:xfrm>
            <a:off x="1202703" y="4463988"/>
            <a:ext cx="541815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400"/>
            </a:lvl1pPr>
          </a:lstStyle>
          <a:p>
            <a:r>
              <a:rPr sz="2200"/>
              <a:t>1 🙍</a:t>
            </a:r>
          </a:p>
        </p:txBody>
      </p:sp>
      <p:sp>
        <p:nvSpPr>
          <p:cNvPr id="185" name="We are all going to be Dask workers or schedulers!"/>
          <p:cNvSpPr txBox="1"/>
          <p:nvPr/>
        </p:nvSpPr>
        <p:spPr>
          <a:xfrm>
            <a:off x="2179091" y="1113036"/>
            <a:ext cx="3191000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We are all going to be Dask workers or schedulers!</a:t>
            </a:r>
          </a:p>
        </p:txBody>
      </p:sp>
      <p:pic>
        <p:nvPicPr>
          <p:cNvPr id="186" name="images-6.png" descr="images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3" y="1116578"/>
            <a:ext cx="1051918" cy="1051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05b64c688adc81ca92c61df752a1ab83427d2d99.jpeg" descr="05b64c688adc81ca92c61df752a1ab83427d2d99.jpeg"/>
          <p:cNvPicPr>
            <a:picLocks noChangeAspect="1"/>
          </p:cNvPicPr>
          <p:nvPr/>
        </p:nvPicPr>
        <p:blipFill>
          <a:blip r:embed="rId3"/>
          <a:srcRect t="21966" b="46864"/>
          <a:stretch>
            <a:fillRect/>
          </a:stretch>
        </p:blipFill>
        <p:spPr>
          <a:xfrm>
            <a:off x="6063601" y="995787"/>
            <a:ext cx="5406579" cy="126387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 Document"/>
          <p:cNvSpPr/>
          <p:nvPr/>
        </p:nvSpPr>
        <p:spPr>
          <a:xfrm>
            <a:off x="1057073" y="5317553"/>
            <a:ext cx="860830" cy="1114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89" name="Computation: each group will sum 50 numbers (generated randomly, between 1 and 100)"/>
          <p:cNvSpPr txBox="1"/>
          <p:nvPr/>
        </p:nvSpPr>
        <p:spPr>
          <a:xfrm>
            <a:off x="597541" y="2520926"/>
            <a:ext cx="10775066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4200" b="1"/>
            </a:pPr>
            <a:r>
              <a:rPr sz="2100"/>
              <a:t>Computation: each group will sum 50 numbers (generated randomly, between 1 and 100)</a:t>
            </a:r>
          </a:p>
        </p:txBody>
      </p:sp>
      <p:sp>
        <p:nvSpPr>
          <p:cNvPr id="190" name="1 chunk, length 50"/>
          <p:cNvSpPr txBox="1"/>
          <p:nvPr/>
        </p:nvSpPr>
        <p:spPr>
          <a:xfrm>
            <a:off x="623151" y="4933696"/>
            <a:ext cx="1663917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i="1">
                <a:solidFill>
                  <a:srgbClr val="929292"/>
                </a:solidFill>
              </a:defRPr>
            </a:lvl1pPr>
          </a:lstStyle>
          <a:p>
            <a:r>
              <a:rPr sz="1600"/>
              <a:t>1 chunk, length 50</a:t>
            </a:r>
          </a:p>
        </p:txBody>
      </p:sp>
      <p:sp>
        <p:nvSpPr>
          <p:cNvPr id="191" name="Workers:…"/>
          <p:cNvSpPr txBox="1"/>
          <p:nvPr/>
        </p:nvSpPr>
        <p:spPr>
          <a:xfrm>
            <a:off x="1537051" y="2878170"/>
            <a:ext cx="5297739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>
              <a:defRPr sz="3200" b="1"/>
            </a:pPr>
            <a:r>
              <a:rPr sz="1600"/>
              <a:t>Workers: 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Sum numbers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Can only talk with the scheduler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Cannot communicate with any other workers</a:t>
            </a:r>
          </a:p>
        </p:txBody>
      </p:sp>
      <p:sp>
        <p:nvSpPr>
          <p:cNvPr id="192" name="Line"/>
          <p:cNvSpPr/>
          <p:nvPr/>
        </p:nvSpPr>
        <p:spPr>
          <a:xfrm>
            <a:off x="1111526" y="2437103"/>
            <a:ext cx="97237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93" name="Schedulers:…"/>
          <p:cNvSpPr txBox="1"/>
          <p:nvPr/>
        </p:nvSpPr>
        <p:spPr>
          <a:xfrm>
            <a:off x="6804432" y="2910910"/>
            <a:ext cx="4219163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>
              <a:defRPr sz="3200" b="1"/>
            </a:pPr>
            <a:r>
              <a:rPr sz="1600"/>
              <a:t>Schedulers: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Communicates with the workers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Directs the workers such that they can find the total sum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40DD40-E645-DE81-3BD8-2DCACACAD678}"/>
              </a:ext>
            </a:extLst>
          </p:cNvPr>
          <p:cNvSpPr/>
          <p:nvPr/>
        </p:nvSpPr>
        <p:spPr>
          <a:xfrm>
            <a:off x="0" y="6473"/>
            <a:ext cx="12192000" cy="9893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C61251-8124-B3F6-71AD-8B1A078E5F29}"/>
              </a:ext>
            </a:extLst>
          </p:cNvPr>
          <p:cNvSpPr txBox="1">
            <a:spLocks/>
          </p:cNvSpPr>
          <p:nvPr/>
        </p:nvSpPr>
        <p:spPr>
          <a:xfrm>
            <a:off x="425115" y="65436"/>
            <a:ext cx="10515600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Chunking activity - IRL!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roup 1"/>
          <p:cNvSpPr txBox="1"/>
          <p:nvPr/>
        </p:nvSpPr>
        <p:spPr>
          <a:xfrm>
            <a:off x="651923" y="3862520"/>
            <a:ext cx="1593641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3500"/>
              <a:t>Group 1</a:t>
            </a:r>
          </a:p>
        </p:txBody>
      </p:sp>
      <p:sp>
        <p:nvSpPr>
          <p:cNvPr id="197" name="1 🙍"/>
          <p:cNvSpPr txBox="1"/>
          <p:nvPr/>
        </p:nvSpPr>
        <p:spPr>
          <a:xfrm>
            <a:off x="1202703" y="4463988"/>
            <a:ext cx="541815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400"/>
            </a:lvl1pPr>
          </a:lstStyle>
          <a:p>
            <a:r>
              <a:rPr sz="2200"/>
              <a:t>1 🙍</a:t>
            </a:r>
          </a:p>
        </p:txBody>
      </p:sp>
      <p:sp>
        <p:nvSpPr>
          <p:cNvPr id="198" name="Group 2"/>
          <p:cNvSpPr txBox="1"/>
          <p:nvPr/>
        </p:nvSpPr>
        <p:spPr>
          <a:xfrm>
            <a:off x="4272207" y="3843726"/>
            <a:ext cx="1593641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3500"/>
              <a:t>Group 2</a:t>
            </a:r>
          </a:p>
        </p:txBody>
      </p:sp>
      <p:sp>
        <p:nvSpPr>
          <p:cNvPr id="199" name="6 🙍"/>
          <p:cNvSpPr txBox="1"/>
          <p:nvPr/>
        </p:nvSpPr>
        <p:spPr>
          <a:xfrm>
            <a:off x="4365512" y="4417057"/>
            <a:ext cx="541815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400"/>
            </a:lvl1pPr>
          </a:lstStyle>
          <a:p>
            <a:r>
              <a:rPr sz="2200"/>
              <a:t>6 🙍</a:t>
            </a:r>
          </a:p>
        </p:txBody>
      </p:sp>
      <p:sp>
        <p:nvSpPr>
          <p:cNvPr id="200" name="We are all going to be Dask workers or schedulers!"/>
          <p:cNvSpPr txBox="1"/>
          <p:nvPr/>
        </p:nvSpPr>
        <p:spPr>
          <a:xfrm>
            <a:off x="2179091" y="1113036"/>
            <a:ext cx="3191000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We are all going to be Dask workers or schedulers!</a:t>
            </a:r>
          </a:p>
        </p:txBody>
      </p:sp>
      <p:pic>
        <p:nvPicPr>
          <p:cNvPr id="201" name="images-6.png" descr="images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3" y="1116578"/>
            <a:ext cx="1051918" cy="1051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05b64c688adc81ca92c61df752a1ab83427d2d99.jpeg" descr="05b64c688adc81ca92c61df752a1ab83427d2d99.jpeg"/>
          <p:cNvPicPr>
            <a:picLocks noChangeAspect="1"/>
          </p:cNvPicPr>
          <p:nvPr/>
        </p:nvPicPr>
        <p:blipFill>
          <a:blip r:embed="rId3"/>
          <a:srcRect t="21966" b="46864"/>
          <a:stretch>
            <a:fillRect/>
          </a:stretch>
        </p:blipFill>
        <p:spPr>
          <a:xfrm>
            <a:off x="6063601" y="995787"/>
            <a:ext cx="5406579" cy="126387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ext Document"/>
          <p:cNvSpPr/>
          <p:nvPr/>
        </p:nvSpPr>
        <p:spPr>
          <a:xfrm>
            <a:off x="4917737" y="5331708"/>
            <a:ext cx="544387" cy="704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4" name="Text Document"/>
          <p:cNvSpPr/>
          <p:nvPr/>
        </p:nvSpPr>
        <p:spPr>
          <a:xfrm>
            <a:off x="1057073" y="5317553"/>
            <a:ext cx="860830" cy="1114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5" name="Text Document"/>
          <p:cNvSpPr/>
          <p:nvPr/>
        </p:nvSpPr>
        <p:spPr>
          <a:xfrm>
            <a:off x="5701211" y="5331708"/>
            <a:ext cx="544387" cy="704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6" name="Text Document"/>
          <p:cNvSpPr/>
          <p:nvPr/>
        </p:nvSpPr>
        <p:spPr>
          <a:xfrm>
            <a:off x="4134264" y="5331708"/>
            <a:ext cx="544387" cy="704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7" name="Text Document"/>
          <p:cNvSpPr/>
          <p:nvPr/>
        </p:nvSpPr>
        <p:spPr>
          <a:xfrm>
            <a:off x="4631500" y="6102090"/>
            <a:ext cx="544387" cy="704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8" name="Text Document"/>
          <p:cNvSpPr/>
          <p:nvPr/>
        </p:nvSpPr>
        <p:spPr>
          <a:xfrm>
            <a:off x="5414973" y="6102090"/>
            <a:ext cx="544387" cy="704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9" name="Computation: each group will sum 50 numbers (generated randomly, between 1 and 100)"/>
          <p:cNvSpPr txBox="1"/>
          <p:nvPr/>
        </p:nvSpPr>
        <p:spPr>
          <a:xfrm>
            <a:off x="597541" y="2520926"/>
            <a:ext cx="10775066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4200" b="1"/>
            </a:pPr>
            <a:r>
              <a:rPr sz="2100"/>
              <a:t>Computation: each group will sum 50 numbers (generated randomly, between 1 and 100)</a:t>
            </a:r>
          </a:p>
        </p:txBody>
      </p:sp>
      <p:sp>
        <p:nvSpPr>
          <p:cNvPr id="210" name="1 chunk, length 50"/>
          <p:cNvSpPr txBox="1"/>
          <p:nvPr/>
        </p:nvSpPr>
        <p:spPr>
          <a:xfrm>
            <a:off x="623151" y="4933696"/>
            <a:ext cx="1663917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i="1">
                <a:solidFill>
                  <a:srgbClr val="929292"/>
                </a:solidFill>
              </a:defRPr>
            </a:lvl1pPr>
          </a:lstStyle>
          <a:p>
            <a:r>
              <a:rPr sz="1600"/>
              <a:t>1 chunk, length 50</a:t>
            </a:r>
          </a:p>
        </p:txBody>
      </p:sp>
      <p:sp>
        <p:nvSpPr>
          <p:cNvPr id="211" name="5 chunks, length 10"/>
          <p:cNvSpPr txBox="1"/>
          <p:nvPr/>
        </p:nvSpPr>
        <p:spPr>
          <a:xfrm>
            <a:off x="4276724" y="4985641"/>
            <a:ext cx="1757661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i="1">
                <a:solidFill>
                  <a:srgbClr val="929292"/>
                </a:solidFill>
              </a:defRPr>
            </a:lvl1pPr>
          </a:lstStyle>
          <a:p>
            <a:r>
              <a:rPr sz="1600"/>
              <a:t>5 chunks, length 10</a:t>
            </a:r>
          </a:p>
        </p:txBody>
      </p:sp>
      <p:sp>
        <p:nvSpPr>
          <p:cNvPr id="212" name="1 scheduler + 5 workers"/>
          <p:cNvSpPr txBox="1"/>
          <p:nvPr/>
        </p:nvSpPr>
        <p:spPr>
          <a:xfrm>
            <a:off x="5077533" y="4340112"/>
            <a:ext cx="1219267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/>
            </a:lvl1pPr>
          </a:lstStyle>
          <a:p>
            <a:r>
              <a:rPr sz="1600"/>
              <a:t>1 scheduler + 5 workers</a:t>
            </a:r>
          </a:p>
        </p:txBody>
      </p:sp>
      <p:sp>
        <p:nvSpPr>
          <p:cNvPr id="213" name="Workers:…"/>
          <p:cNvSpPr txBox="1"/>
          <p:nvPr/>
        </p:nvSpPr>
        <p:spPr>
          <a:xfrm>
            <a:off x="1537051" y="2878170"/>
            <a:ext cx="5297739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>
              <a:defRPr sz="3200" b="1"/>
            </a:pPr>
            <a:r>
              <a:rPr sz="1600"/>
              <a:t>Workers: 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Sum numbers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Can only talk with the scheduler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Cannot communicate with any other workers</a:t>
            </a:r>
          </a:p>
        </p:txBody>
      </p:sp>
      <p:sp>
        <p:nvSpPr>
          <p:cNvPr id="214" name="Line"/>
          <p:cNvSpPr/>
          <p:nvPr/>
        </p:nvSpPr>
        <p:spPr>
          <a:xfrm>
            <a:off x="1111526" y="2437103"/>
            <a:ext cx="97237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15" name="Schedulers:…"/>
          <p:cNvSpPr txBox="1"/>
          <p:nvPr/>
        </p:nvSpPr>
        <p:spPr>
          <a:xfrm>
            <a:off x="6804432" y="2910910"/>
            <a:ext cx="4219163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>
              <a:defRPr sz="3200" b="1"/>
            </a:pPr>
            <a:r>
              <a:rPr sz="1600"/>
              <a:t>Schedulers: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Communicates with the workers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Directs the workers such that they can find the total sum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B9D96C-2CC9-631D-3D6A-2A92A498C143}"/>
              </a:ext>
            </a:extLst>
          </p:cNvPr>
          <p:cNvSpPr/>
          <p:nvPr/>
        </p:nvSpPr>
        <p:spPr>
          <a:xfrm>
            <a:off x="0" y="6473"/>
            <a:ext cx="12192000" cy="9893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46137C-4552-46FC-19A1-5DE512AF6BC6}"/>
              </a:ext>
            </a:extLst>
          </p:cNvPr>
          <p:cNvSpPr txBox="1">
            <a:spLocks/>
          </p:cNvSpPr>
          <p:nvPr/>
        </p:nvSpPr>
        <p:spPr>
          <a:xfrm>
            <a:off x="425115" y="65436"/>
            <a:ext cx="10515600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Chunking activity - IRL!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ADA54FA-5262-E836-6E60-387CBF401F16}"/>
              </a:ext>
            </a:extLst>
          </p:cNvPr>
          <p:cNvSpPr txBox="1"/>
          <p:nvPr/>
        </p:nvSpPr>
        <p:spPr>
          <a:xfrm>
            <a:off x="283661" y="2934351"/>
            <a:ext cx="8522442" cy="332066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latin typeface="Calibri Light"/>
                <a:cs typeface="Calibri Light"/>
              </a:rPr>
              <a:t>We at ACCESS-NRI acknowledge the Traditional Owners of the land on which our research infrastructure and community operate across Australia and pay our respects to Elders past and present. We </a:t>
            </a:r>
            <a:r>
              <a:rPr lang="en-US" sz="2400" i="1" dirty="0" err="1">
                <a:latin typeface="Calibri Light"/>
                <a:cs typeface="Calibri Light"/>
              </a:rPr>
              <a:t>recognise</a:t>
            </a:r>
            <a:r>
              <a:rPr lang="en-US" sz="2400" i="1" dirty="0">
                <a:latin typeface="Calibri Light"/>
                <a:cs typeface="Calibri Light"/>
              </a:rPr>
              <a:t> the thousands of years of accumulated knowledge and deep connection they have with all the Earth systems we simulate. </a:t>
            </a:r>
            <a:endParaRPr lang="en-US" sz="2400" dirty="0"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i="1"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Today we are meeting on the lands of the </a:t>
            </a:r>
            <a:r>
              <a:rPr lang="en-US" sz="2400" i="1" dirty="0" err="1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Wurundjeri</a:t>
            </a:r>
            <a:r>
              <a:rPr lang="en-US" sz="2400" i="1" dirty="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Woi</a:t>
            </a:r>
            <a:r>
              <a:rPr lang="en-US" sz="2400" i="1" dirty="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-Wurrung people.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6" name="Picture 5" descr="A close up of a tree trunk&#10;&#10;Description automatically generated">
            <a:extLst>
              <a:ext uri="{FF2B5EF4-FFF2-40B4-BE49-F238E27FC236}">
                <a16:creationId xmlns:a16="http://schemas.microsoft.com/office/drawing/2014/main" id="{A21CDA0F-39DA-961C-B6D0-894067B3A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8" r="20759" b="-1"/>
          <a:stretch/>
        </p:blipFill>
        <p:spPr>
          <a:xfrm>
            <a:off x="9078687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F7C3C3DE-152B-2078-19AA-14150C1529E6}"/>
              </a:ext>
            </a:extLst>
          </p:cNvPr>
          <p:cNvSpPr txBox="1"/>
          <p:nvPr/>
        </p:nvSpPr>
        <p:spPr>
          <a:xfrm>
            <a:off x="640080" y="276208"/>
            <a:ext cx="5290376" cy="1956841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latin typeface="+mj-lt"/>
                <a:ea typeface="+mj-ea"/>
                <a:cs typeface="+mj-cs"/>
              </a:rPr>
              <a:t>Acknowledgement of Country</a:t>
            </a:r>
          </a:p>
        </p:txBody>
      </p:sp>
    </p:spTree>
    <p:extLst>
      <p:ext uri="{BB962C8B-B14F-4D97-AF65-F5344CB8AC3E}">
        <p14:creationId xmlns:p14="http://schemas.microsoft.com/office/powerpoint/2010/main" val="1437264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roup 1"/>
          <p:cNvSpPr txBox="1"/>
          <p:nvPr/>
        </p:nvSpPr>
        <p:spPr>
          <a:xfrm>
            <a:off x="651923" y="3862520"/>
            <a:ext cx="1593641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3500"/>
              <a:t>Group 1</a:t>
            </a:r>
          </a:p>
        </p:txBody>
      </p:sp>
      <p:sp>
        <p:nvSpPr>
          <p:cNvPr id="219" name="1 🙍"/>
          <p:cNvSpPr txBox="1"/>
          <p:nvPr/>
        </p:nvSpPr>
        <p:spPr>
          <a:xfrm>
            <a:off x="1202703" y="4463988"/>
            <a:ext cx="541815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400"/>
            </a:lvl1pPr>
          </a:lstStyle>
          <a:p>
            <a:r>
              <a:rPr sz="2200"/>
              <a:t>1 🙍</a:t>
            </a:r>
          </a:p>
        </p:txBody>
      </p:sp>
      <p:sp>
        <p:nvSpPr>
          <p:cNvPr id="220" name="Group 2"/>
          <p:cNvSpPr txBox="1"/>
          <p:nvPr/>
        </p:nvSpPr>
        <p:spPr>
          <a:xfrm>
            <a:off x="4272207" y="3843726"/>
            <a:ext cx="1593641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3500"/>
              <a:t>Group 2</a:t>
            </a:r>
          </a:p>
        </p:txBody>
      </p:sp>
      <p:sp>
        <p:nvSpPr>
          <p:cNvPr id="221" name="6 🙍"/>
          <p:cNvSpPr txBox="1"/>
          <p:nvPr/>
        </p:nvSpPr>
        <p:spPr>
          <a:xfrm>
            <a:off x="4365512" y="4417057"/>
            <a:ext cx="541815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400"/>
            </a:lvl1pPr>
          </a:lstStyle>
          <a:p>
            <a:r>
              <a:rPr sz="2200"/>
              <a:t>6 🙍</a:t>
            </a:r>
          </a:p>
        </p:txBody>
      </p:sp>
      <p:sp>
        <p:nvSpPr>
          <p:cNvPr id="222" name="Group 3"/>
          <p:cNvSpPr txBox="1"/>
          <p:nvPr/>
        </p:nvSpPr>
        <p:spPr>
          <a:xfrm>
            <a:off x="9022508" y="3818070"/>
            <a:ext cx="1593641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3500"/>
              <a:t>Group 3</a:t>
            </a:r>
          </a:p>
        </p:txBody>
      </p:sp>
      <p:sp>
        <p:nvSpPr>
          <p:cNvPr id="223" name="Everyone else 🙍"/>
          <p:cNvSpPr txBox="1"/>
          <p:nvPr/>
        </p:nvSpPr>
        <p:spPr>
          <a:xfrm>
            <a:off x="7690590" y="4364716"/>
            <a:ext cx="2075376" cy="38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400"/>
            </a:lvl1pPr>
          </a:lstStyle>
          <a:p>
            <a:r>
              <a:rPr sz="2200"/>
              <a:t>Everyone else 🙍</a:t>
            </a:r>
          </a:p>
        </p:txBody>
      </p:sp>
      <p:sp>
        <p:nvSpPr>
          <p:cNvPr id="224" name="We are all going to be Dask workers or schedulers!"/>
          <p:cNvSpPr txBox="1"/>
          <p:nvPr/>
        </p:nvSpPr>
        <p:spPr>
          <a:xfrm>
            <a:off x="2179091" y="1113036"/>
            <a:ext cx="3191000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4800"/>
            </a:lvl1pPr>
          </a:lstStyle>
          <a:p>
            <a:r>
              <a:rPr sz="2400"/>
              <a:t>We are all going to be Dask workers or schedulers!</a:t>
            </a:r>
          </a:p>
        </p:txBody>
      </p:sp>
      <p:pic>
        <p:nvPicPr>
          <p:cNvPr id="225" name="images-6.png" descr="images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3" y="1116578"/>
            <a:ext cx="1051918" cy="1051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05b64c688adc81ca92c61df752a1ab83427d2d99.jpeg" descr="05b64c688adc81ca92c61df752a1ab83427d2d99.jpeg"/>
          <p:cNvPicPr>
            <a:picLocks noChangeAspect="1"/>
          </p:cNvPicPr>
          <p:nvPr/>
        </p:nvPicPr>
        <p:blipFill>
          <a:blip r:embed="rId3"/>
          <a:srcRect t="21966" b="46864"/>
          <a:stretch>
            <a:fillRect/>
          </a:stretch>
        </p:blipFill>
        <p:spPr>
          <a:xfrm>
            <a:off x="6063601" y="995787"/>
            <a:ext cx="5406579" cy="126387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 Document"/>
          <p:cNvSpPr/>
          <p:nvPr/>
        </p:nvSpPr>
        <p:spPr>
          <a:xfrm>
            <a:off x="4917737" y="5331708"/>
            <a:ext cx="544387" cy="704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8" name="Text Document"/>
          <p:cNvSpPr/>
          <p:nvPr/>
        </p:nvSpPr>
        <p:spPr>
          <a:xfrm>
            <a:off x="1057073" y="5317553"/>
            <a:ext cx="860830" cy="1114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9" name="Text Document"/>
          <p:cNvSpPr/>
          <p:nvPr/>
        </p:nvSpPr>
        <p:spPr>
          <a:xfrm>
            <a:off x="5701211" y="5331708"/>
            <a:ext cx="544387" cy="704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0" name="Text Document"/>
          <p:cNvSpPr/>
          <p:nvPr/>
        </p:nvSpPr>
        <p:spPr>
          <a:xfrm>
            <a:off x="4134264" y="5331708"/>
            <a:ext cx="544387" cy="704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1" name="Text Document"/>
          <p:cNvSpPr/>
          <p:nvPr/>
        </p:nvSpPr>
        <p:spPr>
          <a:xfrm>
            <a:off x="4631500" y="6102090"/>
            <a:ext cx="544387" cy="704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2" name="Text Document"/>
          <p:cNvSpPr/>
          <p:nvPr/>
        </p:nvSpPr>
        <p:spPr>
          <a:xfrm>
            <a:off x="5414973" y="6102090"/>
            <a:ext cx="544387" cy="704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3" name="Computation: each group will sum 50 numbers (generated randomly, between 1 and 100)"/>
          <p:cNvSpPr txBox="1"/>
          <p:nvPr/>
        </p:nvSpPr>
        <p:spPr>
          <a:xfrm>
            <a:off x="597541" y="2520926"/>
            <a:ext cx="10775066" cy="37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4200" b="1"/>
            </a:pPr>
            <a:r>
              <a:rPr sz="2100"/>
              <a:t>Computation: each group will sum 50 numbers (generated randomly, between 1 and 100)</a:t>
            </a:r>
          </a:p>
        </p:txBody>
      </p:sp>
      <p:sp>
        <p:nvSpPr>
          <p:cNvPr id="234" name="Text Document"/>
          <p:cNvSpPr/>
          <p:nvPr/>
        </p:nvSpPr>
        <p:spPr>
          <a:xfrm>
            <a:off x="8278241" y="5609995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5" name="Text Document"/>
          <p:cNvSpPr/>
          <p:nvPr/>
        </p:nvSpPr>
        <p:spPr>
          <a:xfrm>
            <a:off x="8803227" y="5217865"/>
            <a:ext cx="278638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6" name="Text Document"/>
          <p:cNvSpPr/>
          <p:nvPr/>
        </p:nvSpPr>
        <p:spPr>
          <a:xfrm>
            <a:off x="8627596" y="5609995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7" name="Text Document"/>
          <p:cNvSpPr/>
          <p:nvPr/>
        </p:nvSpPr>
        <p:spPr>
          <a:xfrm>
            <a:off x="8448780" y="5217865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8" name="Text Document"/>
          <p:cNvSpPr/>
          <p:nvPr/>
        </p:nvSpPr>
        <p:spPr>
          <a:xfrm>
            <a:off x="8094333" y="5217865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9" name="Text Document"/>
          <p:cNvSpPr/>
          <p:nvPr/>
        </p:nvSpPr>
        <p:spPr>
          <a:xfrm>
            <a:off x="10809911" y="5609995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0" name="Text Document"/>
          <p:cNvSpPr/>
          <p:nvPr/>
        </p:nvSpPr>
        <p:spPr>
          <a:xfrm>
            <a:off x="11334897" y="5217864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1" name="Text Document"/>
          <p:cNvSpPr/>
          <p:nvPr/>
        </p:nvSpPr>
        <p:spPr>
          <a:xfrm>
            <a:off x="11159267" y="5609995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2" name="Text Document"/>
          <p:cNvSpPr/>
          <p:nvPr/>
        </p:nvSpPr>
        <p:spPr>
          <a:xfrm>
            <a:off x="10980451" y="5217864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3" name="Text Document"/>
          <p:cNvSpPr/>
          <p:nvPr/>
        </p:nvSpPr>
        <p:spPr>
          <a:xfrm>
            <a:off x="10626004" y="5217864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4" name="Text Document"/>
          <p:cNvSpPr/>
          <p:nvPr/>
        </p:nvSpPr>
        <p:spPr>
          <a:xfrm>
            <a:off x="9548215" y="5609995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5" name="Text Document"/>
          <p:cNvSpPr/>
          <p:nvPr/>
        </p:nvSpPr>
        <p:spPr>
          <a:xfrm>
            <a:off x="10073201" y="5217864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6" name="Text Document"/>
          <p:cNvSpPr/>
          <p:nvPr/>
        </p:nvSpPr>
        <p:spPr>
          <a:xfrm>
            <a:off x="9897570" y="5609995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7" name="Text Document"/>
          <p:cNvSpPr/>
          <p:nvPr/>
        </p:nvSpPr>
        <p:spPr>
          <a:xfrm>
            <a:off x="9718754" y="5217864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8" name="Text Document"/>
          <p:cNvSpPr/>
          <p:nvPr/>
        </p:nvSpPr>
        <p:spPr>
          <a:xfrm>
            <a:off x="9364307" y="5217864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9" name="Text Document"/>
          <p:cNvSpPr/>
          <p:nvPr/>
        </p:nvSpPr>
        <p:spPr>
          <a:xfrm>
            <a:off x="8970794" y="6475627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50" name="Text Document"/>
          <p:cNvSpPr/>
          <p:nvPr/>
        </p:nvSpPr>
        <p:spPr>
          <a:xfrm>
            <a:off x="9495779" y="6083496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51" name="Text Document"/>
          <p:cNvSpPr/>
          <p:nvPr/>
        </p:nvSpPr>
        <p:spPr>
          <a:xfrm>
            <a:off x="9320149" y="6475627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52" name="Text Document"/>
          <p:cNvSpPr/>
          <p:nvPr/>
        </p:nvSpPr>
        <p:spPr>
          <a:xfrm>
            <a:off x="9141333" y="6083496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53" name="Text Document"/>
          <p:cNvSpPr/>
          <p:nvPr/>
        </p:nvSpPr>
        <p:spPr>
          <a:xfrm>
            <a:off x="8786886" y="6083496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54" name="Text Document"/>
          <p:cNvSpPr/>
          <p:nvPr/>
        </p:nvSpPr>
        <p:spPr>
          <a:xfrm>
            <a:off x="10199304" y="6475627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55" name="Text Document"/>
          <p:cNvSpPr/>
          <p:nvPr/>
        </p:nvSpPr>
        <p:spPr>
          <a:xfrm>
            <a:off x="10724290" y="6083496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56" name="Text Document"/>
          <p:cNvSpPr/>
          <p:nvPr/>
        </p:nvSpPr>
        <p:spPr>
          <a:xfrm>
            <a:off x="10548659" y="6475627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57" name="Text Document"/>
          <p:cNvSpPr/>
          <p:nvPr/>
        </p:nvSpPr>
        <p:spPr>
          <a:xfrm>
            <a:off x="10369843" y="6083496"/>
            <a:ext cx="278638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58" name="Text Document"/>
          <p:cNvSpPr/>
          <p:nvPr/>
        </p:nvSpPr>
        <p:spPr>
          <a:xfrm>
            <a:off x="10015396" y="6083496"/>
            <a:ext cx="278639" cy="36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3916" y="7813"/>
                </a:moveTo>
                <a:lnTo>
                  <a:pt x="17684" y="7813"/>
                </a:lnTo>
                <a:cubicBezTo>
                  <a:pt x="17718" y="7813"/>
                  <a:pt x="17747" y="7836"/>
                  <a:pt x="17747" y="7862"/>
                </a:cubicBezTo>
                <a:lnTo>
                  <a:pt x="17747" y="8842"/>
                </a:lnTo>
                <a:cubicBezTo>
                  <a:pt x="17747" y="8868"/>
                  <a:pt x="17718" y="8890"/>
                  <a:pt x="17684" y="8890"/>
                </a:cubicBezTo>
                <a:lnTo>
                  <a:pt x="3916" y="8890"/>
                </a:lnTo>
                <a:cubicBezTo>
                  <a:pt x="3882" y="8890"/>
                  <a:pt x="3853" y="8868"/>
                  <a:pt x="3853" y="8842"/>
                </a:cubicBezTo>
                <a:lnTo>
                  <a:pt x="3853" y="7862"/>
                </a:lnTo>
                <a:cubicBezTo>
                  <a:pt x="3853" y="7836"/>
                  <a:pt x="3882" y="7813"/>
                  <a:pt x="3916" y="7813"/>
                </a:cubicBezTo>
                <a:close/>
                <a:moveTo>
                  <a:pt x="3916" y="10498"/>
                </a:moveTo>
                <a:lnTo>
                  <a:pt x="17684" y="10498"/>
                </a:lnTo>
                <a:cubicBezTo>
                  <a:pt x="17718" y="10498"/>
                  <a:pt x="17747" y="10520"/>
                  <a:pt x="17747" y="10546"/>
                </a:cubicBezTo>
                <a:lnTo>
                  <a:pt x="17747" y="11526"/>
                </a:lnTo>
                <a:cubicBezTo>
                  <a:pt x="17747" y="11552"/>
                  <a:pt x="17718" y="11573"/>
                  <a:pt x="17684" y="11573"/>
                </a:cubicBezTo>
                <a:lnTo>
                  <a:pt x="3916" y="11573"/>
                </a:lnTo>
                <a:cubicBezTo>
                  <a:pt x="3882" y="11573"/>
                  <a:pt x="3853" y="11552"/>
                  <a:pt x="3853" y="11526"/>
                </a:cubicBezTo>
                <a:lnTo>
                  <a:pt x="3853" y="10546"/>
                </a:lnTo>
                <a:cubicBezTo>
                  <a:pt x="3853" y="10520"/>
                  <a:pt x="3882" y="10498"/>
                  <a:pt x="3916" y="10498"/>
                </a:cubicBezTo>
                <a:close/>
                <a:moveTo>
                  <a:pt x="3916" y="13182"/>
                </a:moveTo>
                <a:lnTo>
                  <a:pt x="17684" y="13182"/>
                </a:lnTo>
                <a:cubicBezTo>
                  <a:pt x="17718" y="13182"/>
                  <a:pt x="17747" y="13204"/>
                  <a:pt x="17747" y="13230"/>
                </a:cubicBezTo>
                <a:lnTo>
                  <a:pt x="17747" y="14210"/>
                </a:lnTo>
                <a:cubicBezTo>
                  <a:pt x="17747" y="14237"/>
                  <a:pt x="17718" y="14257"/>
                  <a:pt x="17684" y="14257"/>
                </a:cubicBezTo>
                <a:lnTo>
                  <a:pt x="3916" y="14257"/>
                </a:lnTo>
                <a:cubicBezTo>
                  <a:pt x="3882" y="14257"/>
                  <a:pt x="3853" y="14237"/>
                  <a:pt x="3853" y="14210"/>
                </a:cubicBezTo>
                <a:lnTo>
                  <a:pt x="3853" y="13230"/>
                </a:lnTo>
                <a:cubicBezTo>
                  <a:pt x="3853" y="13204"/>
                  <a:pt x="3882" y="13182"/>
                  <a:pt x="3916" y="13182"/>
                </a:cubicBezTo>
                <a:close/>
                <a:moveTo>
                  <a:pt x="3916" y="15866"/>
                </a:moveTo>
                <a:lnTo>
                  <a:pt x="17684" y="15866"/>
                </a:lnTo>
                <a:cubicBezTo>
                  <a:pt x="17718" y="15866"/>
                  <a:pt x="17747" y="15888"/>
                  <a:pt x="17747" y="15914"/>
                </a:cubicBezTo>
                <a:lnTo>
                  <a:pt x="17747" y="16894"/>
                </a:lnTo>
                <a:cubicBezTo>
                  <a:pt x="17747" y="16921"/>
                  <a:pt x="17718" y="16941"/>
                  <a:pt x="17684" y="16941"/>
                </a:cubicBezTo>
                <a:lnTo>
                  <a:pt x="3916" y="16941"/>
                </a:lnTo>
                <a:cubicBezTo>
                  <a:pt x="3882" y="16941"/>
                  <a:pt x="3853" y="16921"/>
                  <a:pt x="3853" y="16894"/>
                </a:cubicBezTo>
                <a:lnTo>
                  <a:pt x="3853" y="15914"/>
                </a:lnTo>
                <a:cubicBezTo>
                  <a:pt x="3853" y="15888"/>
                  <a:pt x="3882" y="15866"/>
                  <a:pt x="3916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59" name="1 chunk, length 50"/>
          <p:cNvSpPr txBox="1"/>
          <p:nvPr/>
        </p:nvSpPr>
        <p:spPr>
          <a:xfrm>
            <a:off x="623151" y="4933696"/>
            <a:ext cx="1663917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i="1">
                <a:solidFill>
                  <a:srgbClr val="929292"/>
                </a:solidFill>
              </a:defRPr>
            </a:lvl1pPr>
          </a:lstStyle>
          <a:p>
            <a:r>
              <a:rPr sz="1600"/>
              <a:t>1 chunk, length 50</a:t>
            </a:r>
          </a:p>
        </p:txBody>
      </p:sp>
      <p:sp>
        <p:nvSpPr>
          <p:cNvPr id="260" name="5 chunks, length 10"/>
          <p:cNvSpPr txBox="1"/>
          <p:nvPr/>
        </p:nvSpPr>
        <p:spPr>
          <a:xfrm>
            <a:off x="4276724" y="4985641"/>
            <a:ext cx="1757661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i="1">
                <a:solidFill>
                  <a:srgbClr val="929292"/>
                </a:solidFill>
              </a:defRPr>
            </a:lvl1pPr>
          </a:lstStyle>
          <a:p>
            <a:r>
              <a:rPr sz="1600"/>
              <a:t>5 chunks, length 10</a:t>
            </a:r>
          </a:p>
        </p:txBody>
      </p:sp>
      <p:sp>
        <p:nvSpPr>
          <p:cNvPr id="261" name="25 chunks, length 2"/>
          <p:cNvSpPr txBox="1"/>
          <p:nvPr/>
        </p:nvSpPr>
        <p:spPr>
          <a:xfrm>
            <a:off x="8944866" y="4867205"/>
            <a:ext cx="1757661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i="1">
                <a:solidFill>
                  <a:srgbClr val="929292"/>
                </a:solidFill>
              </a:defRPr>
            </a:lvl1pPr>
          </a:lstStyle>
          <a:p>
            <a:r>
              <a:rPr sz="1600"/>
              <a:t>25 chunks, length 2</a:t>
            </a:r>
          </a:p>
        </p:txBody>
      </p:sp>
      <p:sp>
        <p:nvSpPr>
          <p:cNvPr id="262" name="1 scheduler + 5 workers"/>
          <p:cNvSpPr txBox="1"/>
          <p:nvPr/>
        </p:nvSpPr>
        <p:spPr>
          <a:xfrm>
            <a:off x="5077533" y="4340112"/>
            <a:ext cx="1219267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/>
            </a:lvl1pPr>
          </a:lstStyle>
          <a:p>
            <a:r>
              <a:rPr sz="1600"/>
              <a:t>1 scheduler + 5 workers</a:t>
            </a:r>
          </a:p>
        </p:txBody>
      </p:sp>
      <p:sp>
        <p:nvSpPr>
          <p:cNvPr id="263" name="1 scheduler + many workers"/>
          <p:cNvSpPr txBox="1"/>
          <p:nvPr/>
        </p:nvSpPr>
        <p:spPr>
          <a:xfrm>
            <a:off x="9955260" y="4337063"/>
            <a:ext cx="1620127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200"/>
            </a:lvl1pPr>
          </a:lstStyle>
          <a:p>
            <a:r>
              <a:rPr sz="1600"/>
              <a:t>1 scheduler + many workers</a:t>
            </a:r>
          </a:p>
        </p:txBody>
      </p:sp>
      <p:sp>
        <p:nvSpPr>
          <p:cNvPr id="264" name="Workers:…"/>
          <p:cNvSpPr txBox="1"/>
          <p:nvPr/>
        </p:nvSpPr>
        <p:spPr>
          <a:xfrm>
            <a:off x="1537051" y="2878170"/>
            <a:ext cx="5297739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>
              <a:defRPr sz="3200" b="1"/>
            </a:pPr>
            <a:r>
              <a:rPr sz="1600"/>
              <a:t>Workers: 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Sum numbers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Can only talk with the scheduler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Cannot communicate with any other workers</a:t>
            </a:r>
          </a:p>
        </p:txBody>
      </p:sp>
      <p:sp>
        <p:nvSpPr>
          <p:cNvPr id="265" name="Line"/>
          <p:cNvSpPr/>
          <p:nvPr/>
        </p:nvSpPr>
        <p:spPr>
          <a:xfrm>
            <a:off x="1111526" y="2437103"/>
            <a:ext cx="97237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66" name="Schedulers:…"/>
          <p:cNvSpPr txBox="1"/>
          <p:nvPr/>
        </p:nvSpPr>
        <p:spPr>
          <a:xfrm>
            <a:off x="6804432" y="2910910"/>
            <a:ext cx="4219163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>
              <a:defRPr sz="3200" b="1"/>
            </a:pPr>
            <a:r>
              <a:rPr sz="1600"/>
              <a:t>Schedulers: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Communicates with the workers</a:t>
            </a:r>
          </a:p>
          <a:p>
            <a:pPr marL="203200" indent="-203200">
              <a:buSzPct val="123000"/>
              <a:buChar char="•"/>
              <a:defRPr sz="3200"/>
            </a:pPr>
            <a:r>
              <a:rPr sz="1600"/>
              <a:t>Directs the workers such that they can find the total sum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8CB09F-36EB-FA88-4E5A-336B7CCB1253}"/>
              </a:ext>
            </a:extLst>
          </p:cNvPr>
          <p:cNvSpPr/>
          <p:nvPr/>
        </p:nvSpPr>
        <p:spPr>
          <a:xfrm>
            <a:off x="0" y="6473"/>
            <a:ext cx="12192000" cy="9893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FA1CFC-D431-59BA-3DA1-02BBB6942238}"/>
              </a:ext>
            </a:extLst>
          </p:cNvPr>
          <p:cNvSpPr txBox="1">
            <a:spLocks/>
          </p:cNvSpPr>
          <p:nvPr/>
        </p:nvSpPr>
        <p:spPr>
          <a:xfrm>
            <a:off x="425115" y="65436"/>
            <a:ext cx="10515600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Chunking activity - IRL!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B0FBB-130E-3A7F-277E-F47633FCA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9CE5A9-ABB8-6E5A-7F9D-186BB0B22E58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D088C5-6A29-B596-51DD-AAEF2FDDC7E5}"/>
              </a:ext>
            </a:extLst>
          </p:cNvPr>
          <p:cNvSpPr txBox="1">
            <a:spLocks/>
          </p:cNvSpPr>
          <p:nvPr/>
        </p:nvSpPr>
        <p:spPr>
          <a:xfrm>
            <a:off x="425115" y="65436"/>
            <a:ext cx="10515600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The black magic of chunking</a:t>
            </a:r>
          </a:p>
        </p:txBody>
      </p:sp>
      <p:pic>
        <p:nvPicPr>
          <p:cNvPr id="8" name="Graphic 7" descr="Cauldron with solid fill">
            <a:extLst>
              <a:ext uri="{FF2B5EF4-FFF2-40B4-BE49-F238E27FC236}">
                <a16:creationId xmlns:a16="http://schemas.microsoft.com/office/drawing/2014/main" id="{200FB29D-A570-2F22-9819-6A856E30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115" y="2514598"/>
            <a:ext cx="3938338" cy="393833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0C6B02-91DD-7BA1-955E-9F5F345EED97}"/>
              </a:ext>
            </a:extLst>
          </p:cNvPr>
          <p:cNvSpPr txBox="1">
            <a:spLocks/>
          </p:cNvSpPr>
          <p:nvPr/>
        </p:nvSpPr>
        <p:spPr>
          <a:xfrm>
            <a:off x="4363453" y="1430169"/>
            <a:ext cx="7452109" cy="5272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AU" sz="3600" dirty="0"/>
              <a:t>Match the chunks on file</a:t>
            </a:r>
          </a:p>
          <a:p>
            <a:pPr>
              <a:lnSpc>
                <a:spcPct val="100000"/>
              </a:lnSpc>
            </a:pPr>
            <a:r>
              <a:rPr lang="en-AU" sz="3600" dirty="0"/>
              <a:t>Either chunk </a:t>
            </a:r>
            <a:r>
              <a:rPr lang="en-AU" sz="3600" i="1" dirty="0"/>
              <a:t>when opening</a:t>
            </a:r>
            <a:r>
              <a:rPr lang="en-AU" sz="3600" dirty="0"/>
              <a:t> or </a:t>
            </a:r>
            <a:r>
              <a:rPr lang="en-AU" sz="3600" i="1" dirty="0"/>
              <a:t>after loading</a:t>
            </a:r>
          </a:p>
          <a:p>
            <a:pPr>
              <a:lnSpc>
                <a:spcPct val="100000"/>
              </a:lnSpc>
            </a:pPr>
            <a:r>
              <a:rPr lang="en-AU" sz="3600" dirty="0"/>
              <a:t>Double check your assumptions </a:t>
            </a:r>
          </a:p>
          <a:p>
            <a:pPr lvl="1">
              <a:lnSpc>
                <a:spcPct val="100000"/>
              </a:lnSpc>
            </a:pPr>
            <a:r>
              <a:rPr lang="en-AU" sz="3600" dirty="0"/>
              <a:t>Test in small batches</a:t>
            </a:r>
          </a:p>
          <a:p>
            <a:pPr lvl="1">
              <a:lnSpc>
                <a:spcPct val="100000"/>
              </a:lnSpc>
            </a:pPr>
            <a:r>
              <a:rPr lang="en-AU" sz="3600" dirty="0"/>
              <a:t>Keep the task stream open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0E1D8C-0701-8CF5-2530-127BB6E7D861}"/>
              </a:ext>
            </a:extLst>
          </p:cNvPr>
          <p:cNvSpPr/>
          <p:nvPr/>
        </p:nvSpPr>
        <p:spPr>
          <a:xfrm>
            <a:off x="3104287" y="2456903"/>
            <a:ext cx="192505" cy="19250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F99AF1-DBF4-B8EB-2F01-BF74CEFDF50D}"/>
              </a:ext>
            </a:extLst>
          </p:cNvPr>
          <p:cNvSpPr/>
          <p:nvPr/>
        </p:nvSpPr>
        <p:spPr>
          <a:xfrm>
            <a:off x="3541365" y="2130133"/>
            <a:ext cx="192505" cy="19250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0006D-ACB4-F40C-29CF-6F941D932406}"/>
              </a:ext>
            </a:extLst>
          </p:cNvPr>
          <p:cNvSpPr/>
          <p:nvPr/>
        </p:nvSpPr>
        <p:spPr>
          <a:xfrm>
            <a:off x="3168869" y="1863216"/>
            <a:ext cx="127923" cy="127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48EC24-33F1-8FDE-CE09-4F8F04D8D2B3}"/>
              </a:ext>
            </a:extLst>
          </p:cNvPr>
          <p:cNvSpPr/>
          <p:nvPr/>
        </p:nvSpPr>
        <p:spPr>
          <a:xfrm>
            <a:off x="3798452" y="1764316"/>
            <a:ext cx="127923" cy="1279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C9B05B-FC73-2153-D36F-866C05037465}"/>
              </a:ext>
            </a:extLst>
          </p:cNvPr>
          <p:cNvSpPr/>
          <p:nvPr/>
        </p:nvSpPr>
        <p:spPr>
          <a:xfrm>
            <a:off x="4016992" y="2220119"/>
            <a:ext cx="89926" cy="8952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2CFBEB-FFFA-7AAB-D454-3AEA4B377C0F}"/>
              </a:ext>
            </a:extLst>
          </p:cNvPr>
          <p:cNvSpPr/>
          <p:nvPr/>
        </p:nvSpPr>
        <p:spPr>
          <a:xfrm>
            <a:off x="4145743" y="2593240"/>
            <a:ext cx="89926" cy="8952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Graphic 18" descr="Pointed Hat with solid fill">
            <a:extLst>
              <a:ext uri="{FF2B5EF4-FFF2-40B4-BE49-F238E27FC236}">
                <a16:creationId xmlns:a16="http://schemas.microsoft.com/office/drawing/2014/main" id="{72C854B1-6AA9-AEEB-8FE5-399E58196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637989" flipH="1">
            <a:off x="285361" y="1290386"/>
            <a:ext cx="1539661" cy="16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6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A6C23-3066-7F70-E037-EB4D8F067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3F390-7FB9-20A9-FA2B-49D747766754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913C2E-673B-95AB-DE3A-A87EFEF9946C}"/>
              </a:ext>
            </a:extLst>
          </p:cNvPr>
          <p:cNvSpPr txBox="1">
            <a:spLocks/>
          </p:cNvSpPr>
          <p:nvPr/>
        </p:nvSpPr>
        <p:spPr>
          <a:xfrm>
            <a:off x="1881289" y="65436"/>
            <a:ext cx="6491186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chunking.ipynb</a:t>
            </a:r>
            <a:endParaRPr lang="en-AU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2" descr="Xarray documentation">
            <a:extLst>
              <a:ext uri="{FF2B5EF4-FFF2-40B4-BE49-F238E27FC236}">
                <a16:creationId xmlns:a16="http://schemas.microsoft.com/office/drawing/2014/main" id="{4EECBC0F-50D0-FC82-B667-34BA23293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67"/>
          <a:stretch/>
        </p:blipFill>
        <p:spPr bwMode="auto">
          <a:xfrm>
            <a:off x="309163" y="64802"/>
            <a:ext cx="1262963" cy="104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F38665-127F-F102-0A41-004F96BEA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1192" y="111160"/>
            <a:ext cx="2903944" cy="105964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5DD646-1BB7-81F5-25A6-D7A92BD03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289" y="1811338"/>
            <a:ext cx="7772400" cy="30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67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878B3-BB7C-3F62-F4B1-8C0F1003C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0EA2-A65A-DAD5-9684-94C30A33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2058-1D24-0ED4-344D-BEA8333B1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C88E8E-DA58-0FA6-BA97-CB4EE702193D}"/>
              </a:ext>
            </a:extLst>
          </p:cNvPr>
          <p:cNvSpPr/>
          <p:nvPr/>
        </p:nvSpPr>
        <p:spPr>
          <a:xfrm>
            <a:off x="0" y="6472"/>
            <a:ext cx="12192000" cy="68515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Graphic 4" descr="Latte Cup with solid fill">
            <a:extLst>
              <a:ext uri="{FF2B5EF4-FFF2-40B4-BE49-F238E27FC236}">
                <a16:creationId xmlns:a16="http://schemas.microsoft.com/office/drawing/2014/main" id="{F6CAB4FB-84F5-978F-FE25-6BA74D327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6669" y="165100"/>
            <a:ext cx="4987056" cy="4987056"/>
          </a:xfrm>
          <a:prstGeom prst="rect">
            <a:avLst/>
          </a:prstGeom>
        </p:spPr>
      </p:pic>
      <p:pic>
        <p:nvPicPr>
          <p:cNvPr id="6" name="Graphic 5" descr="Tea with solid fill">
            <a:extLst>
              <a:ext uri="{FF2B5EF4-FFF2-40B4-BE49-F238E27FC236}">
                <a16:creationId xmlns:a16="http://schemas.microsoft.com/office/drawing/2014/main" id="{C12F3BDA-C2AB-0A66-DC5A-2E29FCD3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4944" y="1361320"/>
            <a:ext cx="4987056" cy="4987056"/>
          </a:xfrm>
          <a:prstGeom prst="rect">
            <a:avLst/>
          </a:prstGeom>
        </p:spPr>
      </p:pic>
      <p:pic>
        <p:nvPicPr>
          <p:cNvPr id="7" name="Graphic 6" descr="Cake slice with solid fill">
            <a:extLst>
              <a:ext uri="{FF2B5EF4-FFF2-40B4-BE49-F238E27FC236}">
                <a16:creationId xmlns:a16="http://schemas.microsoft.com/office/drawing/2014/main" id="{30C634C5-F29B-CB80-8FF4-4B7512DAF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393" y="1916839"/>
            <a:ext cx="4987056" cy="498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4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2628-BDF1-AFEC-E8C7-6D300770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15F6D3-4459-85AB-B84E-051F5C844B33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F5B26D-AD5F-DE73-71FE-D17E08B5F29E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Recap of key points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957CF5-789F-AC16-6B91-487E75C4D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057779"/>
              </p:ext>
            </p:extLst>
          </p:nvPr>
        </p:nvGraphicFramePr>
        <p:xfrm>
          <a:off x="1881289" y="3858127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8447763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1281139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565191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1169743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4752221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784626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6109624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17098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</a:t>
                      </a:r>
                    </a:p>
                  </a:txBody>
                  <a:tcPr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8</a:t>
                      </a:r>
                    </a:p>
                  </a:txBody>
                  <a:tcPr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>
                    <a:solidFill>
                      <a:srgbClr val="FF41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</a:t>
                      </a:r>
                    </a:p>
                  </a:txBody>
                  <a:tcPr>
                    <a:solidFill>
                      <a:srgbClr val="FF41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9</a:t>
                      </a:r>
                    </a:p>
                  </a:txBody>
                  <a:tcPr>
                    <a:solidFill>
                      <a:srgbClr val="FF41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CABB95-867D-75B5-6750-AA77CC421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13084"/>
              </p:ext>
            </p:extLst>
          </p:nvPr>
        </p:nvGraphicFramePr>
        <p:xfrm>
          <a:off x="1881289" y="5117432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565191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78462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</a:t>
                      </a:r>
                    </a:p>
                  </a:txBody>
                  <a:tcPr anchor="ctr">
                    <a:solidFill>
                      <a:srgbClr val="D544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17</a:t>
                      </a:r>
                    </a:p>
                  </a:txBody>
                  <a:tcPr anchor="ctr">
                    <a:solidFill>
                      <a:srgbClr val="FF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19</a:t>
                      </a:r>
                    </a:p>
                  </a:txBody>
                  <a:tcPr anchor="ctr">
                    <a:solidFill>
                      <a:srgbClr val="FF41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D70797-FD6F-274E-1D70-1773886C6AED}"/>
              </a:ext>
            </a:extLst>
          </p:cNvPr>
          <p:cNvCxnSpPr/>
          <p:nvPr/>
        </p:nvCxnSpPr>
        <p:spPr>
          <a:xfrm>
            <a:off x="3208421" y="4489651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3C7CC9-BAFD-2AE7-13BA-FA9E123383EE}"/>
              </a:ext>
            </a:extLst>
          </p:cNvPr>
          <p:cNvCxnSpPr/>
          <p:nvPr/>
        </p:nvCxnSpPr>
        <p:spPr>
          <a:xfrm>
            <a:off x="5945288" y="4497672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34ECD-DB0B-7550-42AF-EB8D701A38E4}"/>
              </a:ext>
            </a:extLst>
          </p:cNvPr>
          <p:cNvCxnSpPr/>
          <p:nvPr/>
        </p:nvCxnSpPr>
        <p:spPr>
          <a:xfrm>
            <a:off x="8670758" y="4497672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3B915E-1E24-0ED4-1B79-82F3718F3CF0}"/>
              </a:ext>
            </a:extLst>
          </p:cNvPr>
          <p:cNvSpPr txBox="1"/>
          <p:nvPr/>
        </p:nvSpPr>
        <p:spPr>
          <a:xfrm>
            <a:off x="339390" y="3152285"/>
            <a:ext cx="6617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Example: </a:t>
            </a:r>
            <a:r>
              <a:rPr lang="en-AU" sz="2800" b="1" dirty="0"/>
              <a:t>summing</a:t>
            </a:r>
            <a:r>
              <a:rPr lang="en-AU" sz="2800" dirty="0"/>
              <a:t> in different chunks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079A36-D45A-B241-9BFF-F559706F6A10}"/>
              </a:ext>
            </a:extLst>
          </p:cNvPr>
          <p:cNvCxnSpPr>
            <a:cxnSpLocks/>
          </p:cNvCxnSpPr>
          <p:nvPr/>
        </p:nvCxnSpPr>
        <p:spPr>
          <a:xfrm>
            <a:off x="3208421" y="5813124"/>
            <a:ext cx="1331495" cy="328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599C1C-39BD-DFCE-475D-7380A76FC107}"/>
              </a:ext>
            </a:extLst>
          </p:cNvPr>
          <p:cNvCxnSpPr/>
          <p:nvPr/>
        </p:nvCxnSpPr>
        <p:spPr>
          <a:xfrm>
            <a:off x="5945288" y="5821145"/>
            <a:ext cx="0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3A8FA6-756A-A321-AE0D-004222AFC879}"/>
              </a:ext>
            </a:extLst>
          </p:cNvPr>
          <p:cNvCxnSpPr>
            <a:cxnSpLocks/>
          </p:cNvCxnSpPr>
          <p:nvPr/>
        </p:nvCxnSpPr>
        <p:spPr>
          <a:xfrm flipH="1">
            <a:off x="7347284" y="5821145"/>
            <a:ext cx="1323474" cy="32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756272-EB40-9AA8-DD0F-2D8B637DFC78}"/>
              </a:ext>
            </a:extLst>
          </p:cNvPr>
          <p:cNvCxnSpPr>
            <a:cxnSpLocks/>
          </p:cNvCxnSpPr>
          <p:nvPr/>
        </p:nvCxnSpPr>
        <p:spPr>
          <a:xfrm>
            <a:off x="10315074" y="4018281"/>
            <a:ext cx="3368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2635B2-36BB-A172-447B-C80EBC651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58709"/>
              </p:ext>
            </p:extLst>
          </p:nvPr>
        </p:nvGraphicFramePr>
        <p:xfrm>
          <a:off x="5311627" y="6289440"/>
          <a:ext cx="12673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21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45</a:t>
                      </a:r>
                    </a:p>
                  </a:txBody>
                  <a:tcPr anchor="ctr">
                    <a:solidFill>
                      <a:srgbClr val="3F9E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295A2E0-32D3-7175-B7CF-61C79338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31651"/>
              </p:ext>
            </p:extLst>
          </p:nvPr>
        </p:nvGraphicFramePr>
        <p:xfrm>
          <a:off x="11142826" y="3858127"/>
          <a:ext cx="8823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310">
                  <a:extLst>
                    <a:ext uri="{9D8B030D-6E8A-4147-A177-3AD203B41FA5}">
                      <a16:colId xmlns:a16="http://schemas.microsoft.com/office/drawing/2014/main" val="231874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45</a:t>
                      </a:r>
                    </a:p>
                  </a:txBody>
                  <a:tcPr anchor="ctr">
                    <a:solidFill>
                      <a:srgbClr val="3F9E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646023"/>
                  </a:ext>
                </a:extLst>
              </a:tr>
            </a:tbl>
          </a:graphicData>
        </a:graphic>
      </p:graphicFrame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7E62012-27B6-C16D-1615-681247726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92" y="1487437"/>
            <a:ext cx="10515600" cy="32294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does 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fast/good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mean?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can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xarray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dask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help?</a:t>
            </a:r>
          </a:p>
        </p:txBody>
      </p:sp>
    </p:spTree>
    <p:extLst>
      <p:ext uri="{BB962C8B-B14F-4D97-AF65-F5344CB8AC3E}">
        <p14:creationId xmlns:p14="http://schemas.microsoft.com/office/powerpoint/2010/main" val="222605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0A59-44F5-692C-8504-87505080F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516FB-ADFD-BC86-C49C-19FE61F04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423" y="1579342"/>
            <a:ext cx="10515600" cy="1457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>
                <a:latin typeface="Palatino" pitchFamily="2" charset="77"/>
                <a:ea typeface="Palatino" pitchFamily="2" charset="77"/>
              </a:rPr>
              <a:t>Writing code to work well with </a:t>
            </a:r>
            <a:r>
              <a:rPr lang="en-AU" sz="4000" dirty="0" err="1">
                <a:latin typeface="Palatino" pitchFamily="2" charset="77"/>
                <a:ea typeface="Palatino" pitchFamily="2" charset="77"/>
              </a:rPr>
              <a:t>xarray</a:t>
            </a:r>
            <a:r>
              <a:rPr lang="en-AU" sz="4000" dirty="0">
                <a:latin typeface="Palatino" pitchFamily="2" charset="77"/>
                <a:ea typeface="Palatino" pitchFamily="2" charset="77"/>
              </a:rPr>
              <a:t> and </a:t>
            </a:r>
            <a:r>
              <a:rPr lang="en-AU" sz="4000" dirty="0" err="1">
                <a:latin typeface="Palatino" pitchFamily="2" charset="77"/>
                <a:ea typeface="Palatino" pitchFamily="2" charset="77"/>
              </a:rPr>
              <a:t>dask</a:t>
            </a:r>
            <a:r>
              <a:rPr lang="en-AU" sz="4000" dirty="0">
                <a:latin typeface="Palatino" pitchFamily="2" charset="77"/>
                <a:ea typeface="Palatino" pitchFamily="2" charset="77"/>
              </a:rPr>
              <a:t> is a completely different way of thinking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76E0F0-68D8-D23D-AF14-363DA3566013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Graphic 6" descr="Upstairs with solid fill">
            <a:extLst>
              <a:ext uri="{FF2B5EF4-FFF2-40B4-BE49-F238E27FC236}">
                <a16:creationId xmlns:a16="http://schemas.microsoft.com/office/drawing/2014/main" id="{A97958AB-FDEB-224D-FE30-56E6C9EA3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738" y="4033228"/>
            <a:ext cx="2476046" cy="2476046"/>
          </a:xfrm>
          <a:prstGeom prst="rect">
            <a:avLst/>
          </a:prstGeom>
        </p:spPr>
      </p:pic>
      <p:pic>
        <p:nvPicPr>
          <p:cNvPr id="9" name="Graphic 8" descr="Canyon scene with solid fill">
            <a:extLst>
              <a:ext uri="{FF2B5EF4-FFF2-40B4-BE49-F238E27FC236}">
                <a16:creationId xmlns:a16="http://schemas.microsoft.com/office/drawing/2014/main" id="{BF0A8274-C17D-C0BD-68AE-4BE05874D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0512" y="2772522"/>
            <a:ext cx="3736752" cy="37367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961BBD-433B-E318-3D77-75DEFA66D957}"/>
                  </a:ext>
                </a:extLst>
              </p14:cNvPr>
              <p14:cNvContentPartPr/>
              <p14:nvPr/>
            </p14:nvContentPartPr>
            <p14:xfrm>
              <a:off x="1495212" y="3400472"/>
              <a:ext cx="3774126" cy="2907573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961BBD-433B-E318-3D77-75DEFA66D9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7211" y="3382471"/>
                <a:ext cx="3809768" cy="294321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phic 13" descr="Upstairs with solid fill">
            <a:extLst>
              <a:ext uri="{FF2B5EF4-FFF2-40B4-BE49-F238E27FC236}">
                <a16:creationId xmlns:a16="http://schemas.microsoft.com/office/drawing/2014/main" id="{50FCDF6E-10A3-2B06-238A-A823A3375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0241" y="3116927"/>
            <a:ext cx="2476046" cy="2476046"/>
          </a:xfrm>
          <a:prstGeom prst="rect">
            <a:avLst/>
          </a:prstGeom>
        </p:spPr>
      </p:pic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0FEEAD1D-4424-1614-32E4-B96DA8BFB0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2243" y="1579342"/>
            <a:ext cx="1193180" cy="119318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68BD48-7350-C199-3AED-8AA8F1509839}"/>
              </a:ext>
            </a:extLst>
          </p:cNvPr>
          <p:cNvSpPr txBox="1">
            <a:spLocks/>
          </p:cNvSpPr>
          <p:nvPr/>
        </p:nvSpPr>
        <p:spPr>
          <a:xfrm>
            <a:off x="232243" y="79969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But what if I want to do more than just sum?</a:t>
            </a:r>
          </a:p>
        </p:txBody>
      </p:sp>
    </p:spTree>
    <p:extLst>
      <p:ext uri="{BB962C8B-B14F-4D97-AF65-F5344CB8AC3E}">
        <p14:creationId xmlns:p14="http://schemas.microsoft.com/office/powerpoint/2010/main" val="152449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FE67-B0A6-AAF5-18C1-E33D4D15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742053-5D26-E7A3-46FD-EC9358D19E1C}"/>
              </a:ext>
            </a:extLst>
          </p:cNvPr>
          <p:cNvSpPr/>
          <p:nvPr/>
        </p:nvSpPr>
        <p:spPr>
          <a:xfrm>
            <a:off x="0" y="-18241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B6A82B-F387-E73A-2639-086115DF6AA8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Rethinking code: your tools</a:t>
            </a:r>
          </a:p>
        </p:txBody>
      </p:sp>
      <p:sp>
        <p:nvSpPr>
          <p:cNvPr id="8" name="AutoShape 2" descr="sword outline style icon 13449038 Vector Art at Vecteezy">
            <a:extLst>
              <a:ext uri="{FF2B5EF4-FFF2-40B4-BE49-F238E27FC236}">
                <a16:creationId xmlns:a16="http://schemas.microsoft.com/office/drawing/2014/main" id="{56FA6B53-4A35-FFD7-62DC-72101B5C7D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D4A72B-AD12-2855-1481-D5C6C764B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42" y="1482644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spcBef>
                <a:spcPts val="1600"/>
              </a:spcBef>
            </a:pPr>
            <a:r>
              <a:rPr lang="en-AU" dirty="0"/>
              <a:t>Any maths </a:t>
            </a:r>
            <a:br>
              <a:rPr lang="en-AU" dirty="0"/>
            </a:br>
            <a:r>
              <a:rPr lang="en-AU" dirty="0"/>
              <a:t>	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*, +,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np.log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ds.cumsum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…)</a:t>
            </a:r>
          </a:p>
          <a:p>
            <a:pPr>
              <a:spcBef>
                <a:spcPts val="1600"/>
              </a:spcBef>
            </a:pPr>
            <a:r>
              <a:rPr lang="en-AU" dirty="0">
                <a:cs typeface="Courier New" panose="02070309020205020404" pitchFamily="49" charset="0"/>
              </a:rPr>
              <a:t>Dimension reduction by maths </a:t>
            </a:r>
            <a:br>
              <a:rPr lang="en-AU" dirty="0">
                <a:cs typeface="Courier New" panose="02070309020205020404" pitchFamily="49" charset="0"/>
              </a:rPr>
            </a:br>
            <a:r>
              <a:rPr lang="en-AU" dirty="0">
                <a:cs typeface="Courier New" panose="02070309020205020404" pitchFamily="49" charset="0"/>
              </a:rPr>
              <a:t>	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ds.sum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ds.std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…)</a:t>
            </a:r>
          </a:p>
          <a:p>
            <a:pPr>
              <a:spcBef>
                <a:spcPts val="1600"/>
              </a:spcBef>
            </a:pPr>
            <a:r>
              <a:rPr lang="en-AU" dirty="0">
                <a:cs typeface="Courier New" panose="02070309020205020404" pitchFamily="49" charset="0"/>
              </a:rPr>
              <a:t>Dimension reduction by picking one </a:t>
            </a:r>
            <a:br>
              <a:rPr lang="en-AU" dirty="0">
                <a:cs typeface="Courier New" panose="02070309020205020404" pitchFamily="49" charset="0"/>
              </a:rPr>
            </a:br>
            <a:r>
              <a:rPr lang="en-AU" dirty="0">
                <a:cs typeface="Courier New" panose="02070309020205020404" pitchFamily="49" charset="0"/>
              </a:rPr>
              <a:t>	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ds.max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ds.argmin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ds.sel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…)</a:t>
            </a:r>
          </a:p>
          <a:p>
            <a:pPr>
              <a:spcBef>
                <a:spcPts val="1600"/>
              </a:spcBef>
            </a:pPr>
            <a:r>
              <a:rPr lang="en-AU" dirty="0">
                <a:cs typeface="Courier New" panose="02070309020205020404" pitchFamily="49" charset="0"/>
              </a:rPr>
              <a:t>Moving stuff</a:t>
            </a:r>
            <a:br>
              <a:rPr lang="en-AU" dirty="0">
                <a:cs typeface="Courier New" panose="02070309020205020404" pitchFamily="49" charset="0"/>
              </a:rPr>
            </a:br>
            <a:r>
              <a:rPr lang="en-AU" dirty="0">
                <a:cs typeface="Courier New" panose="02070309020205020404" pitchFamily="49" charset="0"/>
              </a:rPr>
              <a:t>	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ds.shift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ds.coarsen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…)</a:t>
            </a:r>
          </a:p>
          <a:p>
            <a:pPr>
              <a:spcBef>
                <a:spcPts val="1600"/>
              </a:spcBef>
            </a:pPr>
            <a:r>
              <a:rPr lang="en-AU" dirty="0">
                <a:cs typeface="Courier New" panose="02070309020205020404" pitchFamily="49" charset="0"/>
              </a:rPr>
              <a:t>Grabbing strange pieces</a:t>
            </a:r>
            <a:br>
              <a:rPr lang="en-AU" dirty="0">
                <a:cs typeface="Courier New" panose="02070309020205020404" pitchFamily="49" charset="0"/>
              </a:rPr>
            </a:br>
            <a:r>
              <a:rPr lang="en-AU" dirty="0">
                <a:cs typeface="Courier New" panose="02070309020205020404" pitchFamily="49" charset="0"/>
              </a:rPr>
              <a:t>	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ds.where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ds.groupby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…)</a:t>
            </a:r>
          </a:p>
          <a:p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874503D-552E-09D8-62B9-9F283D549452}"/>
              </a:ext>
            </a:extLst>
          </p:cNvPr>
          <p:cNvSpPr txBox="1">
            <a:spLocks/>
          </p:cNvSpPr>
          <p:nvPr/>
        </p:nvSpPr>
        <p:spPr>
          <a:xfrm>
            <a:off x="155324" y="67791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Can you break your problem into these pieces? </a:t>
            </a:r>
          </a:p>
        </p:txBody>
      </p:sp>
      <p:pic>
        <p:nvPicPr>
          <p:cNvPr id="19" name="Graphic 18" descr="Building Brick Wall with solid fill">
            <a:extLst>
              <a:ext uri="{FF2B5EF4-FFF2-40B4-BE49-F238E27FC236}">
                <a16:creationId xmlns:a16="http://schemas.microsoft.com/office/drawing/2014/main" id="{D2BA9E3A-B4FB-4072-9A65-CD7C23D15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6499" y="5044705"/>
            <a:ext cx="1745504" cy="1745504"/>
          </a:xfrm>
          <a:prstGeom prst="rect">
            <a:avLst/>
          </a:prstGeom>
        </p:spPr>
      </p:pic>
      <p:pic>
        <p:nvPicPr>
          <p:cNvPr id="21" name="Graphic 20" descr="Hammer with solid fill">
            <a:extLst>
              <a:ext uri="{FF2B5EF4-FFF2-40B4-BE49-F238E27FC236}">
                <a16:creationId xmlns:a16="http://schemas.microsoft.com/office/drawing/2014/main" id="{9B2D6ED2-F5C9-DE90-84E9-5E2DCDE28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9018" y="4292082"/>
            <a:ext cx="1541900" cy="154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14F306-62E1-F793-C02B-A705BCC471AF}"/>
              </a:ext>
            </a:extLst>
          </p:cNvPr>
          <p:cNvSpPr txBox="1"/>
          <p:nvPr/>
        </p:nvSpPr>
        <p:spPr>
          <a:xfrm>
            <a:off x="368142" y="6127429"/>
            <a:ext cx="8410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Full list here: https://</a:t>
            </a:r>
            <a:r>
              <a:rPr lang="en-AU" dirty="0" err="1"/>
              <a:t>docs.xarray.dev</a:t>
            </a:r>
            <a:r>
              <a:rPr lang="en-AU" dirty="0"/>
              <a:t>/</a:t>
            </a:r>
            <a:r>
              <a:rPr lang="en-AU" dirty="0" err="1"/>
              <a:t>en</a:t>
            </a:r>
            <a:r>
              <a:rPr lang="en-AU" dirty="0"/>
              <a:t>/stable/generated/</a:t>
            </a:r>
            <a:r>
              <a:rPr lang="en-AU" dirty="0" err="1"/>
              <a:t>xarray.DataArray.html</a:t>
            </a:r>
            <a:endParaRPr lang="en-AU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519404-C9A4-03B0-B9C8-CEA1419AE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99123"/>
              </p:ext>
            </p:extLst>
          </p:nvPr>
        </p:nvGraphicFramePr>
        <p:xfrm>
          <a:off x="9330088" y="1584417"/>
          <a:ext cx="2105650" cy="1325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4195145108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2295357817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2263089438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1234197575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800163338"/>
                    </a:ext>
                  </a:extLst>
                </a:gridCol>
              </a:tblGrid>
              <a:tr h="441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228325"/>
                  </a:ext>
                </a:extLst>
              </a:tr>
              <a:tr h="441867">
                <a:tc>
                  <a:txBody>
                    <a:bodyPr/>
                    <a:lstStyle/>
                    <a:p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58988"/>
                  </a:ext>
                </a:extLst>
              </a:tr>
              <a:tr h="441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1" dirty="0">
                          <a:solidFill>
                            <a:schemeClr val="tx1"/>
                          </a:solidFill>
                        </a:rPr>
                        <a:t>√x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5931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E765E6-97A2-D242-EE81-5C4D70CF6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62879"/>
              </p:ext>
            </p:extLst>
          </p:nvPr>
        </p:nvGraphicFramePr>
        <p:xfrm>
          <a:off x="9330088" y="2041520"/>
          <a:ext cx="2105650" cy="1325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4195145108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2295357817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2263089438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1234197575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800163338"/>
                    </a:ext>
                  </a:extLst>
                </a:gridCol>
              </a:tblGrid>
              <a:tr h="441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228325"/>
                  </a:ext>
                </a:extLst>
              </a:tr>
              <a:tr h="441867">
                <a:tc>
                  <a:txBody>
                    <a:bodyPr/>
                    <a:lstStyle/>
                    <a:p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58988"/>
                  </a:ext>
                </a:extLst>
              </a:tr>
              <a:tr h="441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5931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FE88AA-B301-96CE-FBB5-FAA0A0F09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693408"/>
              </p:ext>
            </p:extLst>
          </p:nvPr>
        </p:nvGraphicFramePr>
        <p:xfrm>
          <a:off x="11673645" y="2041519"/>
          <a:ext cx="418383" cy="1325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383">
                  <a:extLst>
                    <a:ext uri="{9D8B030D-6E8A-4147-A177-3AD203B41FA5}">
                      <a16:colId xmlns:a16="http://schemas.microsoft.com/office/drawing/2014/main" val="800163338"/>
                    </a:ext>
                  </a:extLst>
                </a:gridCol>
              </a:tblGrid>
              <a:tr h="441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228325"/>
                  </a:ext>
                </a:extLst>
              </a:tr>
              <a:tr h="441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58988"/>
                  </a:ext>
                </a:extLst>
              </a:tr>
              <a:tr h="441867">
                <a:tc>
                  <a:txBody>
                    <a:bodyPr/>
                    <a:lstStyle/>
                    <a:p>
                      <a:endParaRPr lang="en-A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593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75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9F9D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B5CE-14D6-A051-CDAE-B58807DBB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BD053F-6485-AC9D-D249-D416E9EE4C0B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EBF87D-44F1-F596-BE05-7F0C8DC0608D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Rethinking code: examples</a:t>
            </a:r>
          </a:p>
        </p:txBody>
      </p:sp>
      <p:sp>
        <p:nvSpPr>
          <p:cNvPr id="8" name="AutoShape 2" descr="sword outline style icon 13449038 Vector Art at Vecteezy">
            <a:extLst>
              <a:ext uri="{FF2B5EF4-FFF2-40B4-BE49-F238E27FC236}">
                <a16:creationId xmlns:a16="http://schemas.microsoft.com/office/drawing/2014/main" id="{BAA8303D-93D1-19CE-9E5B-7FD9C59AC9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584F7C3-CD7C-472B-E451-956E94840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37" y="1886681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AU" sz="4000" dirty="0">
                <a:cs typeface="Courier New" panose="02070309020205020404" pitchFamily="49" charset="0"/>
              </a:rPr>
              <a:t>NINO34 index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AU" sz="4000" dirty="0">
                <a:cs typeface="Courier New" panose="02070309020205020404" pitchFamily="49" charset="0"/>
              </a:rPr>
              <a:t>Weighted rolling average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AU" sz="4000" dirty="0">
                <a:cs typeface="Courier New" panose="02070309020205020404" pitchFamily="49" charset="0"/>
              </a:rPr>
              <a:t>20°C isotherm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AU" sz="4000" dirty="0">
                <a:cs typeface="Courier New" panose="02070309020205020404" pitchFamily="49" charset="0"/>
              </a:rPr>
              <a:t>Model analogue forecasts</a:t>
            </a:r>
          </a:p>
          <a:p>
            <a:pPr marL="514350" indent="-514350">
              <a:buFont typeface="+mj-lt"/>
              <a:buAutoNum type="arabicPeriod"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23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70684-3A79-8149-018F-0EAC3A9AB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6CB7-A959-E0A0-95FC-04D9F2A5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588"/>
            <a:ext cx="10515600" cy="4351338"/>
          </a:xfrm>
        </p:spPr>
        <p:txBody>
          <a:bodyPr/>
          <a:lstStyle/>
          <a:p>
            <a:r>
              <a:rPr lang="en-AU" dirty="0"/>
              <a:t>I have sea surface temperature (SST) from 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F138E8-3B0B-B9FB-758D-FCDF2806247C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069B0D-F074-515A-F976-AE9BA95606B4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Example 1: NINO34 index</a:t>
            </a:r>
          </a:p>
        </p:txBody>
      </p:sp>
      <p:pic>
        <p:nvPicPr>
          <p:cNvPr id="2050" name="Picture 2" descr="El Niño / Southern Oscillation (ENSO) | Equatorial Pacific Sea Surface  Temperatures (SST) | National Centers for Environmental Information (NCEI)">
            <a:extLst>
              <a:ext uri="{FF2B5EF4-FFF2-40B4-BE49-F238E27FC236}">
                <a16:creationId xmlns:a16="http://schemas.microsoft.com/office/drawing/2014/main" id="{7230C937-9705-2F0C-69AC-E412919B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955" y="2203451"/>
            <a:ext cx="64897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22F87-192D-7E49-2B7B-192378986322}"/>
              </a:ext>
            </a:extLst>
          </p:cNvPr>
          <p:cNvSpPr txBox="1"/>
          <p:nvPr/>
        </p:nvSpPr>
        <p:spPr>
          <a:xfrm>
            <a:off x="8635235" y="4809192"/>
            <a:ext cx="2718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Average</a:t>
            </a:r>
            <a:r>
              <a:rPr lang="en-AU" sz="2800" dirty="0">
                <a:cs typeface="Arial" panose="020B0604020202020204" pitchFamily="34" charset="0"/>
              </a:rPr>
              <a:t> that box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5BD957-2B96-2F00-6462-C92B749BEB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955274">
            <a:off x="7325490" y="3260645"/>
            <a:ext cx="708885" cy="3728202"/>
          </a:xfrm>
          <a:prstGeom prst="rect">
            <a:avLst/>
          </a:prstGeom>
          <a:effectLst>
            <a:glow rad="12700">
              <a:schemeClr val="tx1">
                <a:alpha val="84396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40835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FE8F-76E5-C5CF-272A-4C89C577D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7F946-58B0-2FD4-7AC8-FCA38F6F2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588"/>
            <a:ext cx="10515600" cy="4351338"/>
          </a:xfrm>
        </p:spPr>
        <p:txBody>
          <a:bodyPr/>
          <a:lstStyle/>
          <a:p>
            <a:r>
              <a:rPr lang="en-AU" dirty="0"/>
              <a:t>I have sea surface temperature (SST) from a model</a:t>
            </a:r>
          </a:p>
          <a:p>
            <a:r>
              <a:rPr lang="en-AU" dirty="0"/>
              <a:t>I want to calculate the average SST within the NINO34 region </a:t>
            </a:r>
            <a:br>
              <a:rPr lang="en-AU" dirty="0"/>
            </a:br>
            <a:r>
              <a:rPr lang="en-AU" dirty="0"/>
              <a:t>(5°S-5°N, 190°-240°E) for every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36C539-CDA1-D608-E373-19F781762E1D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A4C48A-2486-19FF-8234-16C683C3F19D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Example 1: NINO34 index</a:t>
            </a:r>
          </a:p>
        </p:txBody>
      </p:sp>
    </p:spTree>
    <p:extLst>
      <p:ext uri="{BB962C8B-B14F-4D97-AF65-F5344CB8AC3E}">
        <p14:creationId xmlns:p14="http://schemas.microsoft.com/office/powerpoint/2010/main" val="239868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F7C3C3DE-152B-2078-19AA-14150C1529E6}"/>
              </a:ext>
            </a:extLst>
          </p:cNvPr>
          <p:cNvSpPr txBox="1"/>
          <p:nvPr/>
        </p:nvSpPr>
        <p:spPr>
          <a:xfrm>
            <a:off x="1930400" y="332509"/>
            <a:ext cx="9458036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4800" err="1">
                <a:solidFill>
                  <a:srgbClr val="005B94"/>
                </a:solidFill>
                <a:cs typeface="Calibri"/>
              </a:rPr>
              <a:t>Wifi</a:t>
            </a:r>
            <a:endParaRPr lang="en-GB" sz="4800" err="1">
              <a:solidFill>
                <a:srgbClr val="005B94"/>
              </a:solidFill>
              <a:ea typeface="Calibri"/>
              <a:cs typeface="Calibri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A3BA033-2FD4-1CF8-4FEF-C579D463F5C2}"/>
              </a:ext>
            </a:extLst>
          </p:cNvPr>
          <p:cNvSpPr txBox="1"/>
          <p:nvPr/>
        </p:nvSpPr>
        <p:spPr>
          <a:xfrm>
            <a:off x="2321205" y="1591785"/>
            <a:ext cx="9358008" cy="49699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,Sans-Serif"/>
              <a:buChar char="•"/>
            </a:pPr>
            <a:endParaRPr lang="en-US" sz="2000">
              <a:latin typeface="Arial"/>
              <a:cs typeface="Arial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3B8F349-D69C-6C6B-24DF-45722C5CF22A}"/>
              </a:ext>
            </a:extLst>
          </p:cNvPr>
          <p:cNvSpPr txBox="1"/>
          <p:nvPr/>
        </p:nvSpPr>
        <p:spPr>
          <a:xfrm>
            <a:off x="2046941" y="3103922"/>
            <a:ext cx="9209314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err="1">
                <a:latin typeface="Public Sans"/>
              </a:rPr>
              <a:t>WiFi</a:t>
            </a:r>
            <a:r>
              <a:rPr lang="en-US" sz="3600" b="1">
                <a:latin typeface="Public Sans"/>
              </a:rPr>
              <a:t> Network:</a:t>
            </a:r>
            <a:r>
              <a:rPr lang="en-US" sz="3600" dirty="0">
                <a:latin typeface="Public Sans"/>
              </a:rPr>
              <a:t> </a:t>
            </a:r>
            <a:r>
              <a:rPr lang="en-US" sz="3600" dirty="0" err="1">
                <a:latin typeface="Public Sans"/>
              </a:rPr>
              <a:t>MelbConnectGuest</a:t>
            </a:r>
            <a:r>
              <a:rPr lang="en-US" sz="3600" dirty="0">
                <a:latin typeface="Public Sans"/>
              </a:rPr>
              <a:t> or </a:t>
            </a:r>
            <a:r>
              <a:rPr lang="en-US" sz="3600">
                <a:latin typeface="Public Sans"/>
              </a:rPr>
              <a:t>   </a:t>
            </a:r>
            <a:r>
              <a:rPr lang="en-US" sz="3600" err="1">
                <a:latin typeface="Public Sans"/>
              </a:rPr>
              <a:t>Eduroam</a:t>
            </a:r>
            <a:endParaRPr lang="en-US" sz="3600">
              <a:latin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3826183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15BF1-8504-0EA3-8462-A4735B796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F7135-83FC-A609-59A3-A160DC184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588"/>
            <a:ext cx="10515600" cy="4351338"/>
          </a:xfrm>
        </p:spPr>
        <p:txBody>
          <a:bodyPr/>
          <a:lstStyle/>
          <a:p>
            <a:r>
              <a:rPr lang="en-AU" dirty="0"/>
              <a:t>I have sea surface temperature (SST) from a model</a:t>
            </a:r>
          </a:p>
          <a:p>
            <a:r>
              <a:rPr lang="en-AU" dirty="0"/>
              <a:t>I want to calculate the </a:t>
            </a:r>
            <a:r>
              <a:rPr lang="en-AU" dirty="0">
                <a:solidFill>
                  <a:srgbClr val="FF7F00"/>
                </a:solidFill>
              </a:rPr>
              <a:t>average SST</a:t>
            </a:r>
            <a:r>
              <a:rPr lang="en-AU" dirty="0"/>
              <a:t> </a:t>
            </a:r>
            <a:r>
              <a:rPr lang="en-AU" dirty="0">
                <a:solidFill>
                  <a:srgbClr val="3F9E9D"/>
                </a:solidFill>
              </a:rPr>
              <a:t>within the NINO34 region </a:t>
            </a:r>
            <a:br>
              <a:rPr lang="en-AU" dirty="0">
                <a:solidFill>
                  <a:srgbClr val="3F9E9D"/>
                </a:solidFill>
              </a:rPr>
            </a:br>
            <a:r>
              <a:rPr lang="en-AU" dirty="0">
                <a:solidFill>
                  <a:srgbClr val="3F9E9D"/>
                </a:solidFill>
              </a:rPr>
              <a:t>(5°S-5°N, 190°-240°E)</a:t>
            </a:r>
            <a:r>
              <a:rPr lang="en-AU" dirty="0">
                <a:solidFill>
                  <a:srgbClr val="FF7F00"/>
                </a:solidFill>
              </a:rPr>
              <a:t> </a:t>
            </a:r>
            <a:r>
              <a:rPr lang="en-AU" dirty="0"/>
              <a:t>for </a:t>
            </a:r>
            <a:r>
              <a:rPr lang="en-AU" dirty="0">
                <a:solidFill>
                  <a:srgbClr val="FF7F00"/>
                </a:solidFill>
              </a:rPr>
              <a:t>every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F0A881-26CE-89A5-EE50-81536DE5B5AA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ADEAC-C0E4-FF55-842F-0D61FC20E562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Example 1: NINO34 index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A787F5-1046-1549-FE19-84E20B4C7656}"/>
              </a:ext>
            </a:extLst>
          </p:cNvPr>
          <p:cNvSpPr/>
          <p:nvPr/>
        </p:nvSpPr>
        <p:spPr>
          <a:xfrm>
            <a:off x="700088" y="3286125"/>
            <a:ext cx="842962" cy="842963"/>
          </a:xfrm>
          <a:prstGeom prst="ellipse">
            <a:avLst/>
          </a:prstGeom>
          <a:solidFill>
            <a:srgbClr val="3F9E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E1552-FD20-2699-69C4-C574C0AC0769}"/>
              </a:ext>
            </a:extLst>
          </p:cNvPr>
          <p:cNvSpPr txBox="1"/>
          <p:nvPr/>
        </p:nvSpPr>
        <p:spPr>
          <a:xfrm>
            <a:off x="1681162" y="3439647"/>
            <a:ext cx="545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Get data within the NINO34 region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D32B85-4E65-E39E-7015-3714B7EACA89}"/>
              </a:ext>
            </a:extLst>
          </p:cNvPr>
          <p:cNvSpPr/>
          <p:nvPr/>
        </p:nvSpPr>
        <p:spPr>
          <a:xfrm>
            <a:off x="700088" y="4917280"/>
            <a:ext cx="842962" cy="842963"/>
          </a:xfrm>
          <a:prstGeom prst="ellipse">
            <a:avLst/>
          </a:prstGeom>
          <a:solidFill>
            <a:srgbClr val="FF7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B440D-0787-E8A5-273B-318C14CAAA35}"/>
              </a:ext>
            </a:extLst>
          </p:cNvPr>
          <p:cNvSpPr txBox="1"/>
          <p:nvPr/>
        </p:nvSpPr>
        <p:spPr>
          <a:xfrm>
            <a:off x="1681162" y="5070802"/>
            <a:ext cx="6231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Average in latitude and longitude 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F4BAA-954B-98D5-11C6-6AB0A7ECBB24}"/>
              </a:ext>
            </a:extLst>
          </p:cNvPr>
          <p:cNvSpPr txBox="1"/>
          <p:nvPr/>
        </p:nvSpPr>
        <p:spPr>
          <a:xfrm>
            <a:off x="1971668" y="3944422"/>
            <a:ext cx="880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nino34_sst =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sst.sel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=slice(-5,5),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=slice(190,240))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74771-937E-4A82-8258-FC59E8E9EA36}"/>
              </a:ext>
            </a:extLst>
          </p:cNvPr>
          <p:cNvSpPr txBox="1"/>
          <p:nvPr/>
        </p:nvSpPr>
        <p:spPr>
          <a:xfrm>
            <a:off x="1971668" y="4332168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nino34_sst =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sst.where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sst.lat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&lt;-5)&amp;(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sst.lat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&lt;-5)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&amp;(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sst.lon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&gt;190)&amp;(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sst.lon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&lt;240))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0147E-84F2-CAE4-D31B-A87CA960306E}"/>
              </a:ext>
            </a:extLst>
          </p:cNvPr>
          <p:cNvSpPr txBox="1"/>
          <p:nvPr/>
        </p:nvSpPr>
        <p:spPr>
          <a:xfrm>
            <a:off x="2443162" y="5624769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nino34_sst.mean((”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”,”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28882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7969-725C-15CF-201F-BAD66528F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6BC212-D980-96A4-4ED2-45A27ACDA354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336E96-A864-FDDA-FA86-211BC7698D53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Example 2: Rolling weighted average through time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FEDAE2-BC93-0F51-AC56-A24782A9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Weighted rolling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B3B645-9351-A2AA-DA6F-EDB160A92F39}"/>
                  </a:ext>
                </a:extLst>
              </p:cNvPr>
              <p:cNvSpPr txBox="1"/>
              <p:nvPr/>
            </p:nvSpPr>
            <p:spPr>
              <a:xfrm>
                <a:off x="4964906" y="1597025"/>
                <a:ext cx="5728428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𝑟𝑜𝑙𝑙𝑖𝑛𝑔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𝑟𝑜𝑙𝑙𝑖𝑛𝑔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B3B645-9351-A2AA-DA6F-EDB160A92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906" y="1597025"/>
                <a:ext cx="5728428" cy="896207"/>
              </a:xfrm>
              <a:prstGeom prst="rect">
                <a:avLst/>
              </a:prstGeom>
              <a:blipFill>
                <a:blip r:embed="rId3"/>
                <a:stretch>
                  <a:fillRect l="-221" t="-6944" r="-2212" b="-180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61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44938-6FD7-38C3-BD8D-5A43BC8E4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7072F4-B39D-67CA-70C6-213E32B50CD5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F8F7EF-E1BE-A887-F0C5-29FF1A055D03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Example 2: Rolling weighted average through time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DAC906-367B-6E73-CCC0-FD0AA8CF8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Weighted rolling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7C0E0D-947C-CE5D-F833-5C75723D7465}"/>
                  </a:ext>
                </a:extLst>
              </p:cNvPr>
              <p:cNvSpPr txBox="1"/>
              <p:nvPr/>
            </p:nvSpPr>
            <p:spPr>
              <a:xfrm>
                <a:off x="4964906" y="1597025"/>
                <a:ext cx="5728428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𝑟𝑜𝑙𝑙𝑖𝑛𝑔</m:t>
                          </m:r>
                          <m:r>
                            <a:rPr lang="en-AU" sz="28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AU" sz="28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AU" sz="2800" b="0" i="1" smtClean="0">
                              <a:solidFill>
                                <a:srgbClr val="3F9E9D"/>
                              </a:solidFill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  <m:r>
                            <a:rPr lang="en-AU" sz="2800" b="0" i="1" smtClean="0">
                              <a:solidFill>
                                <a:srgbClr val="3F9E9D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AU" sz="2800" b="0" i="1" smtClean="0">
                              <a:solidFill>
                                <a:srgbClr val="3F9E9D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srgbClr val="FF4142"/>
                              </a:solidFill>
                              <a:latin typeface="Cambria Math" panose="02040503050406030204" pitchFamily="18" charset="0"/>
                            </a:rPr>
                            <m:t>𝑟𝑜𝑙𝑙𝑖𝑛𝑔</m:t>
                          </m:r>
                          <m:r>
                            <a:rPr lang="en-AU" sz="2800" b="0" i="1" smtClean="0">
                              <a:solidFill>
                                <a:srgbClr val="FF414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solidFill>
                                <a:srgbClr val="FF4142"/>
                              </a:solidFill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AU" sz="2800" b="0" i="1" smtClean="0">
                              <a:solidFill>
                                <a:srgbClr val="FF414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solidFill>
                                <a:srgbClr val="FF4142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AU" sz="2800" b="0" i="1" smtClean="0">
                              <a:solidFill>
                                <a:srgbClr val="FF414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solidFill>
                                <a:srgbClr val="FF4142"/>
                              </a:solidFill>
                              <a:latin typeface="Cambria Math" panose="02040503050406030204" pitchFamily="18" charset="0"/>
                            </a:rPr>
                            <m:t>𝑤𝑒𝑖𝑔h𝑡𝑠</m:t>
                          </m:r>
                        </m:den>
                      </m:f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7C0E0D-947C-CE5D-F833-5C75723D7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906" y="1597025"/>
                <a:ext cx="5728428" cy="896207"/>
              </a:xfrm>
              <a:prstGeom prst="rect">
                <a:avLst/>
              </a:prstGeom>
              <a:blipFill>
                <a:blip r:embed="rId3"/>
                <a:stretch>
                  <a:fillRect l="-221" t="-6944" r="-2212" b="-180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BA9BED1-6490-5236-7F0A-B94414B3A7F3}"/>
              </a:ext>
            </a:extLst>
          </p:cNvPr>
          <p:cNvSpPr txBox="1"/>
          <p:nvPr/>
        </p:nvSpPr>
        <p:spPr>
          <a:xfrm>
            <a:off x="1971668" y="3944422"/>
            <a:ext cx="818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numerator = </a:t>
            </a:r>
            <a:r>
              <a:rPr lang="en-AU" sz="2000" dirty="0">
                <a:solidFill>
                  <a:srgbClr val="3F9E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(weights*data)</a:t>
            </a:r>
            <a:r>
              <a:rPr lang="en-AU" sz="20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.rolling({‘time’:3}).sum()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C3BA8-904F-4238-C66A-77218425CF12}"/>
              </a:ext>
            </a:extLst>
          </p:cNvPr>
          <p:cNvSpPr txBox="1"/>
          <p:nvPr/>
        </p:nvSpPr>
        <p:spPr>
          <a:xfrm>
            <a:off x="2002571" y="5776853"/>
            <a:ext cx="7417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numerator = </a:t>
            </a:r>
            <a:r>
              <a:rPr lang="en-AU" sz="2000" dirty="0">
                <a:solidFill>
                  <a:srgbClr val="FF414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(weights).rolling({‘time’:3}).sum()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77B700-11BC-EE4D-AD70-64650B7B785E}"/>
              </a:ext>
            </a:extLst>
          </p:cNvPr>
          <p:cNvSpPr/>
          <p:nvPr/>
        </p:nvSpPr>
        <p:spPr>
          <a:xfrm>
            <a:off x="700088" y="3070653"/>
            <a:ext cx="842962" cy="842963"/>
          </a:xfrm>
          <a:prstGeom prst="ellipse">
            <a:avLst/>
          </a:prstGeom>
          <a:solidFill>
            <a:srgbClr val="3F9E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B4D1A-5289-21DB-4234-F013202AB099}"/>
              </a:ext>
            </a:extLst>
          </p:cNvPr>
          <p:cNvSpPr txBox="1"/>
          <p:nvPr/>
        </p:nvSpPr>
        <p:spPr>
          <a:xfrm>
            <a:off x="1681162" y="3224175"/>
            <a:ext cx="388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Multiply data by weights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B9A4E7-84E9-DF88-82C7-6E6F964102F6}"/>
              </a:ext>
            </a:extLst>
          </p:cNvPr>
          <p:cNvSpPr/>
          <p:nvPr/>
        </p:nvSpPr>
        <p:spPr>
          <a:xfrm>
            <a:off x="7343775" y="2972519"/>
            <a:ext cx="842962" cy="842963"/>
          </a:xfrm>
          <a:prstGeom prst="ellipse">
            <a:avLst/>
          </a:prstGeom>
          <a:solidFill>
            <a:srgbClr val="FF7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3743F3-DC74-2B12-D475-BF57D45F27DD}"/>
              </a:ext>
            </a:extLst>
          </p:cNvPr>
          <p:cNvSpPr txBox="1"/>
          <p:nvPr/>
        </p:nvSpPr>
        <p:spPr>
          <a:xfrm>
            <a:off x="8324849" y="3126041"/>
            <a:ext cx="2636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Find rolling sum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C93ABD-4D00-E4F8-C6A8-7C549E0572C1}"/>
              </a:ext>
            </a:extLst>
          </p:cNvPr>
          <p:cNvSpPr/>
          <p:nvPr/>
        </p:nvSpPr>
        <p:spPr>
          <a:xfrm>
            <a:off x="1971668" y="4758234"/>
            <a:ext cx="842962" cy="842963"/>
          </a:xfrm>
          <a:prstGeom prst="ellipse">
            <a:avLst/>
          </a:prstGeom>
          <a:solidFill>
            <a:srgbClr val="FF41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A705D-CD5C-9871-39F2-36372DA9203F}"/>
              </a:ext>
            </a:extLst>
          </p:cNvPr>
          <p:cNvSpPr txBox="1"/>
          <p:nvPr/>
        </p:nvSpPr>
        <p:spPr>
          <a:xfrm>
            <a:off x="2952742" y="4911756"/>
            <a:ext cx="4279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Find rolling sum of weights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41122A-7237-4499-0C31-05458F60D3C5}"/>
              </a:ext>
            </a:extLst>
          </p:cNvPr>
          <p:cNvSpPr/>
          <p:nvPr/>
        </p:nvSpPr>
        <p:spPr>
          <a:xfrm>
            <a:off x="8928652" y="4751884"/>
            <a:ext cx="842962" cy="842963"/>
          </a:xfrm>
          <a:prstGeom prst="ellipse">
            <a:avLst/>
          </a:prstGeom>
          <a:solidFill>
            <a:srgbClr val="CF407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61A0D-BB1D-D217-807E-A5351E43ADDD}"/>
              </a:ext>
            </a:extLst>
          </p:cNvPr>
          <p:cNvSpPr txBox="1"/>
          <p:nvPr/>
        </p:nvSpPr>
        <p:spPr>
          <a:xfrm>
            <a:off x="9985465" y="4911755"/>
            <a:ext cx="115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Divide</a:t>
            </a:r>
          </a:p>
        </p:txBody>
      </p:sp>
    </p:spTree>
    <p:extLst>
      <p:ext uri="{BB962C8B-B14F-4D97-AF65-F5344CB8AC3E}">
        <p14:creationId xmlns:p14="http://schemas.microsoft.com/office/powerpoint/2010/main" val="146835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/>
      <p:bldP spid="13" grpId="0" animBg="1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37556-3990-0F5B-48D9-5ED09589C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9E3F71-A52D-39D7-276F-95D0ECB0DE2B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912792-6D75-7BD2-57D2-A8742850BBB5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Example 3: 20° isotherm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E67D78-DB25-BD88-8D53-9EE9A15D1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5" t="1984" r="9297" b="37140"/>
          <a:stretch/>
        </p:blipFill>
        <p:spPr>
          <a:xfrm>
            <a:off x="333096" y="1414803"/>
            <a:ext cx="11525808" cy="40283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EE57D9-FBBB-34DE-A06D-E63ED4DD9490}"/>
              </a:ext>
            </a:extLst>
          </p:cNvPr>
          <p:cNvSpPr/>
          <p:nvPr/>
        </p:nvSpPr>
        <p:spPr>
          <a:xfrm>
            <a:off x="1526459" y="2143125"/>
            <a:ext cx="8443452" cy="357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D2E807-1F69-82E4-739B-14EE1E5DF6A5}"/>
              </a:ext>
            </a:extLst>
          </p:cNvPr>
          <p:cNvSpPr/>
          <p:nvPr/>
        </p:nvSpPr>
        <p:spPr>
          <a:xfrm>
            <a:off x="913749" y="1961615"/>
            <a:ext cx="467182" cy="357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33E0AA-2C96-138B-6B98-F3FF21DAD404}"/>
              </a:ext>
            </a:extLst>
          </p:cNvPr>
          <p:cNvSpPr txBox="1"/>
          <p:nvPr/>
        </p:nvSpPr>
        <p:spPr>
          <a:xfrm>
            <a:off x="6722483" y="5658346"/>
            <a:ext cx="2519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Find that depth</a:t>
            </a:r>
            <a:endParaRPr lang="en-AU" sz="2800" dirty="0"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4EC7B1-2E53-F238-849C-A4225E07E8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238667">
            <a:off x="6437136" y="3886872"/>
            <a:ext cx="570694" cy="1883289"/>
          </a:xfrm>
          <a:prstGeom prst="rect">
            <a:avLst/>
          </a:prstGeom>
          <a:effectLst>
            <a:glow rad="12700">
              <a:schemeClr val="tx1">
                <a:alpha val="84396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49928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73B45-9143-34FE-1EAF-D6B4FD924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A0E943-A3FA-31B3-ACFC-8C5F72BB3366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55F549-6800-B76C-C74B-8FFEB9E01686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Example 3: 20° isotherm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176196-1909-0AA6-C67E-591875FF6854}"/>
              </a:ext>
            </a:extLst>
          </p:cNvPr>
          <p:cNvSpPr/>
          <p:nvPr/>
        </p:nvSpPr>
        <p:spPr>
          <a:xfrm>
            <a:off x="1526459" y="2143125"/>
            <a:ext cx="8443452" cy="357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14308D-DC8F-C3AA-3BAB-EA0497980E6C}"/>
              </a:ext>
            </a:extLst>
          </p:cNvPr>
          <p:cNvSpPr/>
          <p:nvPr/>
        </p:nvSpPr>
        <p:spPr>
          <a:xfrm>
            <a:off x="913749" y="1961615"/>
            <a:ext cx="467182" cy="357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19BE0CA-3D86-0A79-62DB-CDD3C10CA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AU" dirty="0"/>
                  <a:t>Find 20° C isotherm</a:t>
                </a:r>
              </a:p>
              <a:p>
                <a:pPr marL="0" indent="0">
                  <a:buNone/>
                </a:pPr>
                <a:r>
                  <a:rPr lang="en-AU" dirty="0"/>
                  <a:t>= find depth that is 20° 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AU" dirty="0"/>
                  <a:t> find </a:t>
                </a:r>
                <a:r>
                  <a:rPr lang="en-AU" dirty="0">
                    <a:solidFill>
                      <a:srgbClr val="FF7F00"/>
                    </a:solidFill>
                  </a:rPr>
                  <a:t>deepest </a:t>
                </a:r>
                <a:r>
                  <a:rPr lang="en-AU" dirty="0">
                    <a:solidFill>
                      <a:srgbClr val="3F9E9D"/>
                    </a:solidFill>
                  </a:rPr>
                  <a:t>depth that is warmer than 20° C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19BE0CA-3D86-0A79-62DB-CDD3C10CA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4E92A919-30DB-7BA5-F43A-A4F0930FBD06}"/>
              </a:ext>
            </a:extLst>
          </p:cNvPr>
          <p:cNvSpPr/>
          <p:nvPr/>
        </p:nvSpPr>
        <p:spPr>
          <a:xfrm>
            <a:off x="700088" y="3566042"/>
            <a:ext cx="842962" cy="842963"/>
          </a:xfrm>
          <a:prstGeom prst="ellipse">
            <a:avLst/>
          </a:prstGeom>
          <a:solidFill>
            <a:srgbClr val="3F9E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0FE1D-AC05-F5C4-56E1-EB40EC4A351B}"/>
              </a:ext>
            </a:extLst>
          </p:cNvPr>
          <p:cNvSpPr txBox="1"/>
          <p:nvPr/>
        </p:nvSpPr>
        <p:spPr>
          <a:xfrm>
            <a:off x="1681162" y="3719564"/>
            <a:ext cx="4005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Depth warmer than 20°C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8142D-992F-843A-6319-D67410FE75C7}"/>
              </a:ext>
            </a:extLst>
          </p:cNvPr>
          <p:cNvSpPr txBox="1"/>
          <p:nvPr/>
        </p:nvSpPr>
        <p:spPr>
          <a:xfrm>
            <a:off x="1971668" y="4224339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warm_depth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depth.where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(ds&gt;20)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2522B56-1E37-EE6B-DBA8-204BD33B4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23727"/>
              </p:ext>
            </p:extLst>
          </p:nvPr>
        </p:nvGraphicFramePr>
        <p:xfrm>
          <a:off x="8522004" y="3617400"/>
          <a:ext cx="209191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83">
                  <a:extLst>
                    <a:ext uri="{9D8B030D-6E8A-4147-A177-3AD203B41FA5}">
                      <a16:colId xmlns:a16="http://schemas.microsoft.com/office/drawing/2014/main" val="4195145108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2295357817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2263089438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1234197575"/>
                    </a:ext>
                  </a:extLst>
                </a:gridCol>
                <a:gridCol w="418383">
                  <a:extLst>
                    <a:ext uri="{9D8B030D-6E8A-4147-A177-3AD203B41FA5}">
                      <a16:colId xmlns:a16="http://schemas.microsoft.com/office/drawing/2014/main" val="800163338"/>
                    </a:ext>
                  </a:extLst>
                </a:gridCol>
              </a:tblGrid>
              <a:tr h="282455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182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182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182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182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18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228325"/>
                  </a:ext>
                </a:extLst>
              </a:tr>
              <a:tr h="282455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182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182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99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99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99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858988"/>
                  </a:ext>
                </a:extLst>
              </a:tr>
              <a:tr h="28245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99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99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99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99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99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93159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4DE20323-B6D9-19F0-6E6A-2354F17290CC}"/>
              </a:ext>
            </a:extLst>
          </p:cNvPr>
          <p:cNvSpPr/>
          <p:nvPr/>
        </p:nvSpPr>
        <p:spPr>
          <a:xfrm>
            <a:off x="700088" y="4917280"/>
            <a:ext cx="842962" cy="842963"/>
          </a:xfrm>
          <a:prstGeom prst="ellipse">
            <a:avLst/>
          </a:prstGeom>
          <a:solidFill>
            <a:srgbClr val="FF7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36163C-9BB2-9F98-02ED-C7D7C85F0113}"/>
              </a:ext>
            </a:extLst>
          </p:cNvPr>
          <p:cNvSpPr txBox="1"/>
          <p:nvPr/>
        </p:nvSpPr>
        <p:spPr>
          <a:xfrm>
            <a:off x="1681162" y="5070802"/>
            <a:ext cx="24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Deepest depth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8C869F-4D67-1329-0C1D-0A441AB8E7A4}"/>
              </a:ext>
            </a:extLst>
          </p:cNvPr>
          <p:cNvSpPr txBox="1"/>
          <p:nvPr/>
        </p:nvSpPr>
        <p:spPr>
          <a:xfrm>
            <a:off x="1979205" y="5635790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warm_depth.argmax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(“depth”)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17C0A8-3B90-79F4-BD99-220CB54A01D6}"/>
                  </a:ext>
                </a:extLst>
              </p14:cNvPr>
              <p14:cNvContentPartPr/>
              <p14:nvPr/>
            </p14:nvContentPartPr>
            <p14:xfrm>
              <a:off x="8568915" y="3959929"/>
              <a:ext cx="2255760" cy="873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17C0A8-3B90-79F4-BD99-220CB54A01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0915" y="3941929"/>
                <a:ext cx="2291400" cy="909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201EDC-2BE3-1E55-9ADB-18DF0B63F6ED}"/>
              </a:ext>
            </a:extLst>
          </p:cNvPr>
          <p:cNvSpPr txBox="1"/>
          <p:nvPr/>
        </p:nvSpPr>
        <p:spPr>
          <a:xfrm>
            <a:off x="7137009" y="5635790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warm_depth.idxmax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(“depth”)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CDF2A-CD4C-A396-789E-811310200FB6}"/>
              </a:ext>
            </a:extLst>
          </p:cNvPr>
          <p:cNvSpPr txBox="1"/>
          <p:nvPr/>
        </p:nvSpPr>
        <p:spPr>
          <a:xfrm>
            <a:off x="6300950" y="563579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72919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1" grpId="0" animBg="1"/>
      <p:bldP spid="12" grpId="0"/>
      <p:bldP spid="13" grpId="0"/>
      <p:bldP spid="8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1051B-EE20-AF57-7625-C209B0250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F8570D-A8B8-BC55-BAB4-EE1249DC46B5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BB3B4B-0C8D-F1B4-2C7C-B83B4DF98AB1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Example 4: analogue forecasts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E29B91-D53B-CE7E-F546-1DE9F017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0242"/>
            <a:ext cx="2376059" cy="1545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69F1A4-6E36-1229-835E-8474FDE1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353" y="1781958"/>
            <a:ext cx="2369740" cy="416073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741C68-7432-6D54-1747-E988B8CE9F57}"/>
              </a:ext>
            </a:extLst>
          </p:cNvPr>
          <p:cNvCxnSpPr>
            <a:cxnSpLocks/>
          </p:cNvCxnSpPr>
          <p:nvPr/>
        </p:nvCxnSpPr>
        <p:spPr>
          <a:xfrm flipV="1">
            <a:off x="8522741" y="2991843"/>
            <a:ext cx="623924" cy="95943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B1C540-5A47-32BA-CE95-F3402741BDF3}"/>
              </a:ext>
            </a:extLst>
          </p:cNvPr>
          <p:cNvCxnSpPr>
            <a:cxnSpLocks/>
          </p:cNvCxnSpPr>
          <p:nvPr/>
        </p:nvCxnSpPr>
        <p:spPr>
          <a:xfrm>
            <a:off x="8522741" y="3951274"/>
            <a:ext cx="623924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0DB5B8-BBC9-800C-8C03-978E7E8EDCAA}"/>
              </a:ext>
            </a:extLst>
          </p:cNvPr>
          <p:cNvCxnSpPr>
            <a:cxnSpLocks/>
          </p:cNvCxnSpPr>
          <p:nvPr/>
        </p:nvCxnSpPr>
        <p:spPr>
          <a:xfrm>
            <a:off x="8522738" y="3951272"/>
            <a:ext cx="625279" cy="9609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8A58015-E6A2-33D1-BC02-34FB7505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985814"/>
          </a:xfrm>
        </p:spPr>
        <p:txBody>
          <a:bodyPr/>
          <a:lstStyle/>
          <a:p>
            <a:r>
              <a:rPr lang="en-AU" dirty="0"/>
              <a:t>Find the months of model output that look most similar to my target month</a:t>
            </a:r>
          </a:p>
        </p:txBody>
      </p:sp>
    </p:spTree>
    <p:extLst>
      <p:ext uri="{BB962C8B-B14F-4D97-AF65-F5344CB8AC3E}">
        <p14:creationId xmlns:p14="http://schemas.microsoft.com/office/powerpoint/2010/main" val="887045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D78F8-0E0B-CED4-4D79-6F9DD8A6A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C459A2-09C8-AD3F-5299-3F8DEB46B03A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3165A-81BB-B35E-F4B9-A5CFAD2131D8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Example 4: analogue forecasts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C5BF33-59DB-D0D2-7C86-C06AE7E7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655" y="2162701"/>
            <a:ext cx="1535014" cy="9987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698487-793D-3ECF-DF27-62E051A78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838" y="1278736"/>
            <a:ext cx="1530932" cy="268797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EC3577-40B8-BC7A-C3CF-C429D4BF7A13}"/>
              </a:ext>
            </a:extLst>
          </p:cNvPr>
          <p:cNvCxnSpPr>
            <a:cxnSpLocks/>
          </p:cNvCxnSpPr>
          <p:nvPr/>
        </p:nvCxnSpPr>
        <p:spPr>
          <a:xfrm flipV="1">
            <a:off x="9682576" y="1734352"/>
            <a:ext cx="623924" cy="95943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6FD859-DA8C-FCB2-E65F-6030F759953B}"/>
              </a:ext>
            </a:extLst>
          </p:cNvPr>
          <p:cNvCxnSpPr>
            <a:cxnSpLocks/>
          </p:cNvCxnSpPr>
          <p:nvPr/>
        </p:nvCxnSpPr>
        <p:spPr>
          <a:xfrm>
            <a:off x="9903424" y="2693783"/>
            <a:ext cx="40307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BE4DCB-8437-8AA1-08C9-1FA9C1DAEBB2}"/>
              </a:ext>
            </a:extLst>
          </p:cNvPr>
          <p:cNvCxnSpPr>
            <a:cxnSpLocks/>
          </p:cNvCxnSpPr>
          <p:nvPr/>
        </p:nvCxnSpPr>
        <p:spPr>
          <a:xfrm>
            <a:off x="9682573" y="2693781"/>
            <a:ext cx="625279" cy="9609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A531AD4-24D3-7291-CEE9-E73DF71E7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985814"/>
          </a:xfrm>
        </p:spPr>
        <p:txBody>
          <a:bodyPr/>
          <a:lstStyle/>
          <a:p>
            <a:r>
              <a:rPr lang="en-AU" dirty="0"/>
              <a:t>Find the months of model output that look </a:t>
            </a:r>
            <a:r>
              <a:rPr lang="en-AU" dirty="0">
                <a:solidFill>
                  <a:srgbClr val="FF7F00"/>
                </a:solidFill>
              </a:rPr>
              <a:t>most</a:t>
            </a:r>
            <a:r>
              <a:rPr lang="en-AU" dirty="0"/>
              <a:t> </a:t>
            </a:r>
            <a:r>
              <a:rPr lang="en-AU" dirty="0">
                <a:solidFill>
                  <a:srgbClr val="3F9E9D"/>
                </a:solidFill>
              </a:rPr>
              <a:t>similar to my target month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7922DE0-B35E-14BE-12C0-A41C7661D092}"/>
              </a:ext>
            </a:extLst>
          </p:cNvPr>
          <p:cNvSpPr/>
          <p:nvPr/>
        </p:nvSpPr>
        <p:spPr>
          <a:xfrm>
            <a:off x="700088" y="3566042"/>
            <a:ext cx="842962" cy="842963"/>
          </a:xfrm>
          <a:prstGeom prst="ellipse">
            <a:avLst/>
          </a:prstGeom>
          <a:solidFill>
            <a:srgbClr val="3F9E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C88E2-5864-622F-09D5-A14B056B0B61}"/>
              </a:ext>
            </a:extLst>
          </p:cNvPr>
          <p:cNvSpPr txBox="1"/>
          <p:nvPr/>
        </p:nvSpPr>
        <p:spPr>
          <a:xfrm>
            <a:off x="1681162" y="3719564"/>
            <a:ext cx="6954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Calculate similarity (</a:t>
            </a:r>
            <a:r>
              <a:rPr lang="en-AU" sz="2800" dirty="0" err="1"/>
              <a:t>ie</a:t>
            </a:r>
            <a:r>
              <a:rPr lang="en-AU" sz="2800" dirty="0"/>
              <a:t>, mean squared error)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EE1BFD-C707-0C6A-0BED-73E8F42E5BD1}"/>
              </a:ext>
            </a:extLst>
          </p:cNvPr>
          <p:cNvSpPr/>
          <p:nvPr/>
        </p:nvSpPr>
        <p:spPr>
          <a:xfrm>
            <a:off x="700088" y="4917280"/>
            <a:ext cx="842962" cy="842963"/>
          </a:xfrm>
          <a:prstGeom prst="ellipse">
            <a:avLst/>
          </a:prstGeom>
          <a:solidFill>
            <a:srgbClr val="FF7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CB161-5F37-A146-B790-C01575D542FA}"/>
              </a:ext>
            </a:extLst>
          </p:cNvPr>
          <p:cNvSpPr txBox="1"/>
          <p:nvPr/>
        </p:nvSpPr>
        <p:spPr>
          <a:xfrm>
            <a:off x="1681162" y="5070802"/>
            <a:ext cx="7218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Find the indices of lowest mean squared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00FAA-75CC-AD58-60A5-00361C9ADA55}"/>
              </a:ext>
            </a:extLst>
          </p:cNvPr>
          <p:cNvSpPr txBox="1"/>
          <p:nvPr/>
        </p:nvSpPr>
        <p:spPr>
          <a:xfrm>
            <a:off x="1681162" y="4242784"/>
            <a:ext cx="721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= ((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all_sst-target_sst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)**2).mean((‘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’,’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’))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7B4F2-AB38-AFCA-4F40-11CD254F1774}"/>
              </a:ext>
            </a:extLst>
          </p:cNvPr>
          <p:cNvSpPr txBox="1"/>
          <p:nvPr/>
        </p:nvSpPr>
        <p:spPr>
          <a:xfrm>
            <a:off x="1681162" y="5594022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mse.idxmin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(‘time’)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8571C-0151-1986-E994-11D48EC700ED}"/>
              </a:ext>
            </a:extLst>
          </p:cNvPr>
          <p:cNvSpPr txBox="1"/>
          <p:nvPr/>
        </p:nvSpPr>
        <p:spPr>
          <a:xfrm>
            <a:off x="1681162" y="5967476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mse.argsort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(‘time’).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isel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(time=slice(0,10))</a:t>
            </a:r>
          </a:p>
        </p:txBody>
      </p:sp>
    </p:spTree>
    <p:extLst>
      <p:ext uri="{BB962C8B-B14F-4D97-AF65-F5344CB8AC3E}">
        <p14:creationId xmlns:p14="http://schemas.microsoft.com/office/powerpoint/2010/main" val="319967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8" grpId="0"/>
      <p:bldP spid="12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0127-0437-AC18-9D39-CBE7236D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720341-20E0-AB66-2A08-DE54EA8DDA00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D3F8CE-ED74-F0E5-F9A9-11F13870F4EE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Examples to talk through in groups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68A04554-6D9C-63EA-0382-B4E9366C5CB8}"/>
              </a:ext>
            </a:extLst>
          </p:cNvPr>
          <p:cNvSpPr txBox="1">
            <a:spLocks/>
          </p:cNvSpPr>
          <p:nvPr/>
        </p:nvSpPr>
        <p:spPr>
          <a:xfrm>
            <a:off x="761280" y="17351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400"/>
              </a:spcBef>
            </a:pPr>
            <a:r>
              <a:rPr lang="en-AU" b="1" dirty="0"/>
              <a:t>The windiest month ever in your birth town</a:t>
            </a:r>
            <a:r>
              <a:rPr lang="en-AU" dirty="0"/>
              <a:t> (using ERA5 global monthly zonal surface wind and meridional surface wind)</a:t>
            </a:r>
          </a:p>
          <a:p>
            <a:pPr>
              <a:spcBef>
                <a:spcPts val="3400"/>
              </a:spcBef>
            </a:pPr>
            <a:r>
              <a:rPr lang="en-AU" b="1" dirty="0"/>
              <a:t>The odds of it raining tomorrow given it is raining today </a:t>
            </a:r>
            <a:r>
              <a:rPr lang="en-AU" dirty="0"/>
              <a:t>(using ERA5 global hourly precipitation rate )</a:t>
            </a:r>
          </a:p>
          <a:p>
            <a:pPr>
              <a:spcBef>
                <a:spcPts val="3400"/>
              </a:spcBef>
            </a:pPr>
            <a:r>
              <a:rPr lang="en-AU" b="1" dirty="0"/>
              <a:t>The average temperature difference between days when it rains and days when it doesn’t</a:t>
            </a:r>
            <a:r>
              <a:rPr lang="en-AU" dirty="0"/>
              <a:t> (using ACCESS-ESM1-5 daily temperature and precipitation)</a:t>
            </a:r>
          </a:p>
          <a:p>
            <a:pPr>
              <a:spcBef>
                <a:spcPts val="3400"/>
              </a:spcBef>
            </a:pPr>
            <a:r>
              <a:rPr lang="en-AU" b="1" dirty="0"/>
              <a:t>EXTENSION: The rate of global warming for coastal oceans </a:t>
            </a:r>
            <a:r>
              <a:rPr lang="en-AU" dirty="0"/>
              <a:t>(i.e.  </a:t>
            </a:r>
            <a:r>
              <a:rPr lang="en-AU" dirty="0" err="1"/>
              <a:t>gridcells</a:t>
            </a:r>
            <a:r>
              <a:rPr lang="en-AU" dirty="0"/>
              <a:t> adjacent to the coast)</a:t>
            </a:r>
          </a:p>
        </p:txBody>
      </p:sp>
    </p:spTree>
    <p:extLst>
      <p:ext uri="{BB962C8B-B14F-4D97-AF65-F5344CB8AC3E}">
        <p14:creationId xmlns:p14="http://schemas.microsoft.com/office/powerpoint/2010/main" val="1603248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D633C-2376-A0EB-5541-BC3B6DDCA64B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AB577-3C7A-986B-7DD5-6A1C8459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-43360"/>
            <a:ext cx="10515600" cy="1325563"/>
          </a:xfrm>
        </p:spPr>
        <p:txBody>
          <a:bodyPr/>
          <a:lstStyle/>
          <a:p>
            <a:r>
              <a:rPr lang="en-AU" dirty="0"/>
              <a:t>Hacks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E6EE1-1699-D325-889C-0E7E92C74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3200" dirty="0"/>
              <a:t>If it fits in memory, use </a:t>
            </a:r>
            <a:r>
              <a:rPr lang="en-AU" sz="3200" dirty="0" err="1"/>
              <a:t>numpy</a:t>
            </a:r>
            <a:r>
              <a:rPr lang="en-AU" sz="3200" dirty="0"/>
              <a:t> arrays not </a:t>
            </a:r>
            <a:r>
              <a:rPr lang="en-AU" sz="3200" dirty="0" err="1"/>
              <a:t>dask</a:t>
            </a:r>
            <a:r>
              <a:rPr lang="en-AU" sz="3200" dirty="0"/>
              <a:t> arrays (though, test for your use case)</a:t>
            </a:r>
          </a:p>
          <a:p>
            <a:pPr>
              <a:lnSpc>
                <a:spcPct val="100000"/>
              </a:lnSpc>
            </a:pPr>
            <a:r>
              <a:rPr lang="en-AU" sz="3200" dirty="0"/>
              <a:t>If it’s taking ages, manually break it into pieces and put them in a for loop</a:t>
            </a:r>
          </a:p>
          <a:p>
            <a:pPr>
              <a:lnSpc>
                <a:spcPct val="100000"/>
              </a:lnSpc>
            </a:pPr>
            <a:r>
              <a:rPr lang="en-AU" sz="3200" dirty="0"/>
              <a:t>Save your intermediates</a:t>
            </a:r>
          </a:p>
          <a:p>
            <a:pPr>
              <a:lnSpc>
                <a:spcPct val="100000"/>
              </a:lnSpc>
            </a:pPr>
            <a:r>
              <a:rPr lang="en-AU" sz="3200" dirty="0" err="1"/>
              <a:t>xr.apply_ufunc</a:t>
            </a:r>
            <a:endParaRPr lang="en-AU" sz="3200" dirty="0"/>
          </a:p>
          <a:p>
            <a:pPr>
              <a:lnSpc>
                <a:spcPct val="100000"/>
              </a:lnSpc>
            </a:pPr>
            <a:endParaRPr lang="en-AU" sz="3200" dirty="0"/>
          </a:p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386141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DBCAF-FC30-1195-5E30-8AA8D6325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7A077F-97B8-9F29-940F-5907F7E1662A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9E57EB-4A01-5191-1AB3-9E7F06D3C385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 err="1">
                <a:latin typeface="Arial" panose="020B0604020202020204" pitchFamily="34" charset="0"/>
                <a:cs typeface="Arial" panose="020B0604020202020204" pitchFamily="34" charset="0"/>
              </a:rPr>
              <a:t>xr.apply_ufunc</a:t>
            </a:r>
            <a:endParaRPr lang="en-A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75BF7E-1A84-8ACC-DE8D-30AE50019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324" y="1257982"/>
            <a:ext cx="4530976" cy="345069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34ECD-ECA3-404C-87F2-3A1D1DF45DCF}"/>
              </a:ext>
            </a:extLst>
          </p:cNvPr>
          <p:cNvSpPr txBox="1"/>
          <p:nvPr/>
        </p:nvSpPr>
        <p:spPr>
          <a:xfrm>
            <a:off x="457083" y="4954730"/>
            <a:ext cx="523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4142"/>
                </a:solidFill>
              </a:rPr>
              <a:t>Fig 1. My nice contained function</a:t>
            </a:r>
          </a:p>
        </p:txBody>
      </p:sp>
      <p:pic>
        <p:nvPicPr>
          <p:cNvPr id="14" name="Picture 2" descr="Xarray documentation">
            <a:extLst>
              <a:ext uri="{FF2B5EF4-FFF2-40B4-BE49-F238E27FC236}">
                <a16:creationId xmlns:a16="http://schemas.microsoft.com/office/drawing/2014/main" id="{3BF272DE-0522-BB8D-B251-F1D089DCD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04"/>
          <a:stretch/>
        </p:blipFill>
        <p:spPr bwMode="auto">
          <a:xfrm>
            <a:off x="7824787" y="1866616"/>
            <a:ext cx="3539039" cy="284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656799-7E90-6BDC-D2C2-CA1A02CE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750" y="2832410"/>
            <a:ext cx="2865672" cy="1193180"/>
          </a:xfrm>
          <a:prstGeom prst="rect">
            <a:avLst/>
          </a:prstGeom>
        </p:spPr>
      </p:pic>
      <p:sp>
        <p:nvSpPr>
          <p:cNvPr id="17" name="Triangle 16">
            <a:extLst>
              <a:ext uri="{FF2B5EF4-FFF2-40B4-BE49-F238E27FC236}">
                <a16:creationId xmlns:a16="http://schemas.microsoft.com/office/drawing/2014/main" id="{8AA5057E-7229-E523-2C8E-9CF6DA985AC4}"/>
              </a:ext>
            </a:extLst>
          </p:cNvPr>
          <p:cNvSpPr/>
          <p:nvPr/>
        </p:nvSpPr>
        <p:spPr>
          <a:xfrm rot="5400000">
            <a:off x="6208388" y="3013331"/>
            <a:ext cx="781050" cy="548629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6CA650-C852-F6D2-2AEF-DF456C7E72D9}"/>
              </a:ext>
            </a:extLst>
          </p:cNvPr>
          <p:cNvSpPr txBox="1"/>
          <p:nvPr/>
        </p:nvSpPr>
        <p:spPr>
          <a:xfrm>
            <a:off x="8320323" y="4959721"/>
            <a:ext cx="187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3F9E9D"/>
                </a:solidFill>
              </a:rPr>
              <a:t>Fig 2. </a:t>
            </a:r>
            <a:r>
              <a:rPr lang="en-AU" sz="2400" b="1" dirty="0" err="1">
                <a:solidFill>
                  <a:srgbClr val="3F9E9D"/>
                </a:solidFill>
              </a:rPr>
              <a:t>xarray</a:t>
            </a:r>
            <a:endParaRPr lang="en-AU" sz="2400" b="1" dirty="0">
              <a:solidFill>
                <a:srgbClr val="3F9E9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4EC4B-887D-9A02-AB2D-CF5A98236A45}"/>
              </a:ext>
            </a:extLst>
          </p:cNvPr>
          <p:cNvSpPr txBox="1"/>
          <p:nvPr/>
        </p:nvSpPr>
        <p:spPr>
          <a:xfrm>
            <a:off x="874634" y="5658346"/>
            <a:ext cx="10442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err="1"/>
              <a:t>cosima</a:t>
            </a:r>
            <a:r>
              <a:rPr lang="en-AU" sz="2800" dirty="0"/>
              <a:t>-recipes/Tutorials/</a:t>
            </a:r>
            <a:r>
              <a:rPr lang="en-AU" sz="2800" dirty="0" err="1"/>
              <a:t>Apply_function_to_every_gridpoint.ipynb</a:t>
            </a:r>
            <a:endParaRPr lang="en-A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ACC02-A84F-E167-E5B5-A8D1591D1D01}"/>
              </a:ext>
            </a:extLst>
          </p:cNvPr>
          <p:cNvSpPr txBox="1"/>
          <p:nvPr/>
        </p:nvSpPr>
        <p:spPr>
          <a:xfrm>
            <a:off x="828627" y="6269978"/>
            <a:ext cx="10534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https://</a:t>
            </a:r>
            <a:r>
              <a:rPr lang="en-AU" sz="2800" dirty="0" err="1"/>
              <a:t>tutorial.xarray.dev</a:t>
            </a:r>
            <a:r>
              <a:rPr lang="en-AU" sz="2800" dirty="0"/>
              <a:t>/advanced/</a:t>
            </a:r>
            <a:r>
              <a:rPr lang="en-AU" sz="2800" dirty="0" err="1"/>
              <a:t>apply_ufunc</a:t>
            </a:r>
            <a:r>
              <a:rPr lang="en-AU" sz="2800" dirty="0"/>
              <a:t>/</a:t>
            </a:r>
            <a:r>
              <a:rPr lang="en-AU" sz="2800" dirty="0" err="1"/>
              <a:t>apply_ufunc.html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6389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3C3DE-152B-2078-19AA-14150C1529E6}"/>
              </a:ext>
            </a:extLst>
          </p:cNvPr>
          <p:cNvSpPr txBox="1"/>
          <p:nvPr/>
        </p:nvSpPr>
        <p:spPr>
          <a:xfrm>
            <a:off x="1896281" y="2688"/>
            <a:ext cx="9458036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4800">
                <a:solidFill>
                  <a:srgbClr val="005B94"/>
                </a:solidFill>
                <a:cs typeface="Calibri"/>
              </a:rPr>
              <a:t>Housekeeping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BA033-2FD4-1CF8-4FEF-C579D463F5C2}"/>
              </a:ext>
            </a:extLst>
          </p:cNvPr>
          <p:cNvSpPr txBox="1"/>
          <p:nvPr/>
        </p:nvSpPr>
        <p:spPr>
          <a:xfrm>
            <a:off x="1579405" y="85170"/>
            <a:ext cx="10097261" cy="673286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2000" dirty="0">
              <a:solidFill>
                <a:srgbClr val="FF0000"/>
              </a:solidFill>
              <a:latin typeface="Calibri"/>
              <a:ea typeface="Calibri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latin typeface="Calibri"/>
                <a:cs typeface="Calibri Light"/>
              </a:rPr>
              <a:t>Toilets </a:t>
            </a:r>
            <a:r>
              <a:rPr lang="en-US" dirty="0">
                <a:latin typeface="Calibri"/>
                <a:cs typeface="Calibri Light"/>
              </a:rPr>
              <a:t>behind the registration desk</a:t>
            </a:r>
            <a:endParaRPr lang="en-US">
              <a:latin typeface="Calibri"/>
              <a:ea typeface="Calibri"/>
              <a:cs typeface="Calibri Ligh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Calibri"/>
                <a:cs typeface="Calibri Light"/>
              </a:rPr>
              <a:t> </a:t>
            </a:r>
            <a:r>
              <a:rPr lang="en-US" b="1" dirty="0">
                <a:latin typeface="Calibri"/>
                <a:cs typeface="Calibri Light"/>
              </a:rPr>
              <a:t>Refreshment breaks</a:t>
            </a:r>
            <a:r>
              <a:rPr lang="en-US" dirty="0">
                <a:latin typeface="Calibri"/>
                <a:cs typeface="Calibri Light"/>
              </a:rPr>
              <a:t>: </a:t>
            </a:r>
            <a:endParaRPr lang="en-US">
              <a:solidFill>
                <a:srgbClr val="FF0000"/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 Tea and coffee between Forum 3 and the meeting rooms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Calibri"/>
                <a:cs typeface="Calibri Light"/>
              </a:rPr>
              <a:t> Food at The Lab (walk past the café and turn left)</a:t>
            </a:r>
            <a:endParaRPr lang="en-US">
              <a:solidFill>
                <a:srgbClr val="FF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Emergency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 Exits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Front of the building near the main stairs.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Back of the building past the meeting rooms.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Follow instructions from Melbourne Connect staff.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ACCESS-NRI staff will take photos during this event </a:t>
            </a:r>
            <a:endParaRPr lang="en-US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To opt out, see the registration desk.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Covid Safe Plan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  <a:hlinkClick r:id="rId2"/>
              </a:rPr>
              <a:t>https://www.access-nri.org.au/wp-content/uploads/2022/12/COVID-Safe-page-December-2022.pdf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dirty="0">
                <a:ea typeface="+mn-lt"/>
                <a:cs typeface="+mn-lt"/>
              </a:rPr>
              <a:t>We want everyone to feel safe and respected. If you experience or witness anything concerning, feel free to contact Paige Martin (</a:t>
            </a:r>
            <a:r>
              <a:rPr lang="en-US" dirty="0">
                <a:ea typeface="+mn-lt"/>
                <a:cs typeface="+mn-lt"/>
                <a:hlinkClick r:id="rId3"/>
              </a:rPr>
              <a:t>paige.</a:t>
            </a:r>
            <a:r>
              <a:rPr lang="en-US" dirty="0">
                <a:ea typeface="Calibri" panose="020F0502020204030204"/>
                <a:cs typeface="Calibri" panose="020F0502020204030204"/>
                <a:hlinkClick r:id="rId3"/>
              </a:rPr>
              <a:t>martin@anu.edu.au</a:t>
            </a:r>
            <a:r>
              <a:rPr lang="en-US" dirty="0">
                <a:ea typeface="Calibri" panose="020F0502020204030204"/>
                <a:cs typeface="Calibri" panose="020F0502020204030204"/>
              </a:rPr>
              <a:t>) or Jasmeen Kaur (</a:t>
            </a:r>
            <a:r>
              <a:rPr lang="en-US" dirty="0">
                <a:ea typeface="Calibri" panose="020F0502020204030204"/>
                <a:cs typeface="Calibri" panose="020F0502020204030204"/>
                <a:hlinkClick r:id="rId4"/>
              </a:rPr>
              <a:t>jasmeen.kaur@anu.edu.au</a:t>
            </a:r>
            <a:r>
              <a:rPr lang="en-US" dirty="0">
                <a:ea typeface="Calibri" panose="020F0502020204030204"/>
                <a:cs typeface="Calibri" panose="020F0502020204030204"/>
              </a:rPr>
              <a:t>) and we'll make sure it is handled confidentially.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 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B005B-0A13-F98D-2321-E6A6838F5A0C}"/>
              </a:ext>
            </a:extLst>
          </p:cNvPr>
          <p:cNvSpPr txBox="1"/>
          <p:nvPr/>
        </p:nvSpPr>
        <p:spPr>
          <a:xfrm>
            <a:off x="2654709" y="6169741"/>
            <a:ext cx="2743200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8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FE52-48EC-C008-122D-A7FEBBB0A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26C708-8C29-956E-F95D-82C38FBFE51D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1249B0-21BF-1E66-9C6A-7CEC0B73E01D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 err="1">
                <a:latin typeface="Arial" panose="020B0604020202020204" pitchFamily="34" charset="0"/>
                <a:cs typeface="Arial" panose="020B0604020202020204" pitchFamily="34" charset="0"/>
              </a:rPr>
              <a:t>xr.apply_ufunc</a:t>
            </a:r>
            <a:endParaRPr lang="en-A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81B29-78A2-7D59-752D-0C287D89B0E4}"/>
              </a:ext>
            </a:extLst>
          </p:cNvPr>
          <p:cNvSpPr txBox="1"/>
          <p:nvPr/>
        </p:nvSpPr>
        <p:spPr>
          <a:xfrm>
            <a:off x="874634" y="5658346"/>
            <a:ext cx="10442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err="1"/>
              <a:t>cosima</a:t>
            </a:r>
            <a:r>
              <a:rPr lang="en-AU" sz="2800" dirty="0"/>
              <a:t>-recipes/Tutorials/</a:t>
            </a:r>
            <a:r>
              <a:rPr lang="en-AU" sz="2800" dirty="0" err="1"/>
              <a:t>Apply_function_to_every_gridpoint.ipynb</a:t>
            </a:r>
            <a:endParaRPr lang="en-AU" sz="2800" dirty="0"/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FC3C7AD-A39E-C0F4-7183-B4867192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49" y="1628585"/>
            <a:ext cx="9112302" cy="3600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4737F5-116F-4FAF-5D37-B66EE48C8E35}"/>
              </a:ext>
            </a:extLst>
          </p:cNvPr>
          <p:cNvSpPr txBox="1"/>
          <p:nvPr/>
        </p:nvSpPr>
        <p:spPr>
          <a:xfrm>
            <a:off x="828627" y="6269978"/>
            <a:ext cx="10534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https://</a:t>
            </a:r>
            <a:r>
              <a:rPr lang="en-AU" sz="2800" dirty="0" err="1"/>
              <a:t>tutorial.xarray.dev</a:t>
            </a:r>
            <a:r>
              <a:rPr lang="en-AU" sz="2800" dirty="0"/>
              <a:t>/advanced/</a:t>
            </a:r>
            <a:r>
              <a:rPr lang="en-AU" sz="2800" dirty="0" err="1"/>
              <a:t>apply_ufunc</a:t>
            </a:r>
            <a:r>
              <a:rPr lang="en-AU" sz="2800" dirty="0"/>
              <a:t>/</a:t>
            </a:r>
            <a:r>
              <a:rPr lang="en-AU" sz="2800" dirty="0" err="1"/>
              <a:t>apply_ufunc.html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260976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1245B-FD37-0978-0890-7D05728AC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3B6A2C-20CC-73A8-8B81-5A415634DEC1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31B1ED-C40D-168C-3066-C0E5B2B65A9E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Code: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A38918-B083-093D-8631-E5675755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3400"/>
              </a:spcBef>
            </a:pPr>
            <a:r>
              <a:rPr lang="en-AU" b="1" dirty="0"/>
              <a:t>The windiest month ever in your birth town</a:t>
            </a:r>
            <a:r>
              <a:rPr lang="en-AU" dirty="0"/>
              <a:t> (using ERA5 global monthly zonal surface wind and meridional surface wind)</a:t>
            </a:r>
          </a:p>
          <a:p>
            <a:pPr>
              <a:spcBef>
                <a:spcPts val="3400"/>
              </a:spcBef>
            </a:pPr>
            <a:r>
              <a:rPr lang="en-AU" b="1" dirty="0"/>
              <a:t>The odds of it raining tomorrow given it is raining today </a:t>
            </a:r>
            <a:r>
              <a:rPr lang="en-AU" dirty="0"/>
              <a:t>(using ERA5 global hourly precipitation rate )</a:t>
            </a:r>
          </a:p>
          <a:p>
            <a:pPr>
              <a:spcBef>
                <a:spcPts val="3400"/>
              </a:spcBef>
            </a:pPr>
            <a:r>
              <a:rPr lang="en-AU" b="1" dirty="0"/>
              <a:t>The average temperature difference between days when it rains and days when it doesn’t</a:t>
            </a:r>
            <a:r>
              <a:rPr lang="en-AU" dirty="0"/>
              <a:t> (using ACCESS-ESM1-5 daily temperature and precipitation)</a:t>
            </a:r>
          </a:p>
          <a:p>
            <a:pPr>
              <a:spcBef>
                <a:spcPts val="3400"/>
              </a:spcBef>
            </a:pPr>
            <a:r>
              <a:rPr lang="en-AU" b="1" dirty="0"/>
              <a:t>EXTENSION: The rate of global warming for coastal oceans </a:t>
            </a:r>
            <a:r>
              <a:rPr lang="en-AU" dirty="0"/>
              <a:t>(i.e.  </a:t>
            </a:r>
            <a:r>
              <a:rPr lang="en-AU" dirty="0" err="1"/>
              <a:t>gridcells</a:t>
            </a:r>
            <a:r>
              <a:rPr lang="en-AU" dirty="0"/>
              <a:t> adjacent to the coast)</a:t>
            </a:r>
          </a:p>
        </p:txBody>
      </p:sp>
    </p:spTree>
    <p:extLst>
      <p:ext uri="{BB962C8B-B14F-4D97-AF65-F5344CB8AC3E}">
        <p14:creationId xmlns:p14="http://schemas.microsoft.com/office/powerpoint/2010/main" val="1471744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18515-9DF9-3844-D628-BCC27499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black and white drawing of a road sign&#10;&#10;AI-generated content may be incorrect.">
            <a:extLst>
              <a:ext uri="{FF2B5EF4-FFF2-40B4-BE49-F238E27FC236}">
                <a16:creationId xmlns:a16="http://schemas.microsoft.com/office/drawing/2014/main" id="{F617B44B-EE9F-48E2-E477-F21A6365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996" y="1341351"/>
            <a:ext cx="3958177" cy="50731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5152-BE66-F3E6-9F7E-BF1607903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771651"/>
            <a:ext cx="10515600" cy="44481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learn </a:t>
            </a:r>
            <a:r>
              <a:rPr lang="en-AU" b="1" dirty="0">
                <a:highlight>
                  <a:srgbClr val="98CECD"/>
                </a:highlight>
              </a:rPr>
              <a:t>principles of good code</a:t>
            </a:r>
            <a:r>
              <a:rPr lang="en-AU" dirty="0"/>
              <a:t>, and get in the habit of</a:t>
            </a:r>
            <a:br>
              <a:rPr lang="en-AU" dirty="0"/>
            </a:br>
            <a:r>
              <a:rPr lang="en-AU" dirty="0"/>
              <a:t> thinking about what your code is doing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understand </a:t>
            </a:r>
            <a:r>
              <a:rPr lang="en-AU" b="1" dirty="0">
                <a:highlight>
                  <a:srgbClr val="FDCACB"/>
                </a:highlight>
              </a:rPr>
              <a:t>vectorizing, </a:t>
            </a:r>
            <a:r>
              <a:rPr lang="en-AU" b="1" dirty="0" err="1">
                <a:highlight>
                  <a:srgbClr val="FDCACB"/>
                </a:highlight>
              </a:rPr>
              <a:t>xarray</a:t>
            </a:r>
            <a:r>
              <a:rPr lang="en-AU" b="1" dirty="0">
                <a:highlight>
                  <a:srgbClr val="FDCACB"/>
                </a:highlight>
              </a:rPr>
              <a:t>, and </a:t>
            </a:r>
            <a:r>
              <a:rPr lang="en-AU" b="1" dirty="0" err="1">
                <a:highlight>
                  <a:srgbClr val="FDCACB"/>
                </a:highlight>
              </a:rPr>
              <a:t>dask</a:t>
            </a:r>
            <a:endParaRPr lang="en-AU" b="1" dirty="0">
              <a:highlight>
                <a:srgbClr val="FDCACB"/>
              </a:highligh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be able to: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Rewrite complicated ideas into vectorized code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Use </a:t>
            </a:r>
            <a:r>
              <a:rPr lang="en-AU" dirty="0" err="1"/>
              <a:t>dask</a:t>
            </a:r>
            <a:r>
              <a:rPr lang="en-AU" dirty="0"/>
              <a:t> to make this code </a:t>
            </a:r>
            <a:r>
              <a:rPr lang="en-AU" b="1" dirty="0">
                <a:highlight>
                  <a:srgbClr val="FFE6CC"/>
                </a:highlight>
              </a:rPr>
              <a:t>run faster with less </a:t>
            </a:r>
            <a:br>
              <a:rPr lang="en-AU" b="1" dirty="0">
                <a:highlight>
                  <a:srgbClr val="FFE6CC"/>
                </a:highlight>
              </a:rPr>
            </a:br>
            <a:r>
              <a:rPr lang="en-AU" b="1" dirty="0">
                <a:highlight>
                  <a:srgbClr val="FFE6CC"/>
                </a:highlight>
              </a:rPr>
              <a:t>memory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further optimize </a:t>
            </a:r>
            <a:r>
              <a:rPr lang="en-AU" dirty="0" err="1"/>
              <a:t>dask</a:t>
            </a:r>
            <a:r>
              <a:rPr lang="en-AU" dirty="0"/>
              <a:t> code with a few key </a:t>
            </a:r>
            <a:br>
              <a:rPr lang="en-AU" dirty="0"/>
            </a:br>
            <a:r>
              <a:rPr lang="en-AU" dirty="0"/>
              <a:t>arguments and the structure of your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7D41F9-07B6-AFE8-6A07-9D6CEFF834CF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159E1-8628-40A8-8573-A4D13D76A4DE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Reflecting on aims</a:t>
            </a:r>
          </a:p>
        </p:txBody>
      </p:sp>
    </p:spTree>
    <p:extLst>
      <p:ext uri="{BB962C8B-B14F-4D97-AF65-F5344CB8AC3E}">
        <p14:creationId xmlns:p14="http://schemas.microsoft.com/office/powerpoint/2010/main" val="1396508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4D22-746C-91F5-9F0D-F8B2DDF69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756"/>
            <a:ext cx="9144000" cy="1079771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Training Day Feedback Survey </a:t>
            </a:r>
            <a:endParaRPr lang="en-GB" sz="280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B3EE5-A17B-8BF0-5052-48F26889D4F7}"/>
              </a:ext>
            </a:extLst>
          </p:cNvPr>
          <p:cNvSpPr txBox="1"/>
          <p:nvPr/>
        </p:nvSpPr>
        <p:spPr>
          <a:xfrm>
            <a:off x="4095068" y="5536111"/>
            <a:ext cx="3991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https://forms.office.com/r/s7vShHpb3h</a:t>
            </a:r>
            <a:r>
              <a:rPr lang="en-US">
                <a:ea typeface="+mn-lt"/>
                <a:cs typeface="+mn-lt"/>
              </a:rPr>
              <a:t> </a:t>
            </a:r>
            <a:endParaRPr lang="en-US"/>
          </a:p>
        </p:txBody>
      </p:sp>
      <p:pic>
        <p:nvPicPr>
          <p:cNvPr id="3" name="Picture 2" descr="A qr code on a screen&#10;&#10;AI-generated content may be incorrect.">
            <a:extLst>
              <a:ext uri="{FF2B5EF4-FFF2-40B4-BE49-F238E27FC236}">
                <a16:creationId xmlns:a16="http://schemas.microsoft.com/office/drawing/2014/main" id="{0E7C559A-5A05-4BD5-FD89-796E6E84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24" y="1318846"/>
            <a:ext cx="4132384" cy="41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18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5BFD44-898B-7AAE-E319-E1FA28CA1635}"/>
              </a:ext>
            </a:extLst>
          </p:cNvPr>
          <p:cNvSpPr txBox="1">
            <a:spLocks/>
          </p:cNvSpPr>
          <p:nvPr/>
        </p:nvSpPr>
        <p:spPr>
          <a:xfrm>
            <a:off x="2041769" y="314218"/>
            <a:ext cx="9417538" cy="107977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ea typeface="+mj-lt"/>
                <a:cs typeface="+mj-lt"/>
              </a:rPr>
              <a:t>How to ask for help on ACCESS-Hive Forum?</a:t>
            </a:r>
            <a:endParaRPr lang="en-US"/>
          </a:p>
        </p:txBody>
      </p:sp>
      <p:pic>
        <p:nvPicPr>
          <p:cNvPr id="4" name="Picture 3" descr="A qr code with a few squares&#10;&#10;AI-generated content may be incorrect.">
            <a:extLst>
              <a:ext uri="{FF2B5EF4-FFF2-40B4-BE49-F238E27FC236}">
                <a16:creationId xmlns:a16="http://schemas.microsoft.com/office/drawing/2014/main" id="{0162FBB2-CCAC-B77E-9609-9A5615B7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" y="4877288"/>
            <a:ext cx="1909885" cy="1909885"/>
          </a:xfrm>
          <a:prstGeom prst="rect">
            <a:avLst/>
          </a:prstGeom>
        </p:spPr>
      </p:pic>
      <p:pic>
        <p:nvPicPr>
          <p:cNvPr id="5" name="Picture 4" descr="A screenshot of a forum&#10;&#10;AI-generated content may be incorrect.">
            <a:extLst>
              <a:ext uri="{FF2B5EF4-FFF2-40B4-BE49-F238E27FC236}">
                <a16:creationId xmlns:a16="http://schemas.microsoft.com/office/drawing/2014/main" id="{96AA5848-A54E-7A56-AFD9-CD73F373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69" y="1210384"/>
            <a:ext cx="9261231" cy="46228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3B568C-4255-30CB-234F-C97907CF0D7A}"/>
              </a:ext>
            </a:extLst>
          </p:cNvPr>
          <p:cNvCxnSpPr>
            <a:cxnSpLocks/>
          </p:cNvCxnSpPr>
          <p:nvPr/>
        </p:nvCxnSpPr>
        <p:spPr>
          <a:xfrm flipH="1">
            <a:off x="3642700" y="2681409"/>
            <a:ext cx="615461" cy="32238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745DE3-14F6-0325-892F-20078523AB80}"/>
              </a:ext>
            </a:extLst>
          </p:cNvPr>
          <p:cNvSpPr txBox="1"/>
          <p:nvPr/>
        </p:nvSpPr>
        <p:spPr>
          <a:xfrm>
            <a:off x="3849076" y="6008075"/>
            <a:ext cx="4982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  <a:hlinkClick r:id="rId4"/>
              </a:rPr>
              <a:t>https://forum.access-hive.org.au/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97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99B6D-F20A-06CE-7CF5-68258A163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8062863-C15B-DEDD-BAE6-94065D9B02AD}"/>
              </a:ext>
            </a:extLst>
          </p:cNvPr>
          <p:cNvSpPr/>
          <p:nvPr/>
        </p:nvSpPr>
        <p:spPr>
          <a:xfrm rot="1820482">
            <a:off x="-439653" y="-1580450"/>
            <a:ext cx="14932681" cy="5935693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100000">
                <a:schemeClr val="tx1"/>
              </a:gs>
              <a:gs pos="61000">
                <a:srgbClr val="1D2C6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2BF99B-F049-6643-9838-9FE097A7BEE8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Graphic 6" descr="Star with solid fill">
            <a:extLst>
              <a:ext uri="{FF2B5EF4-FFF2-40B4-BE49-F238E27FC236}">
                <a16:creationId xmlns:a16="http://schemas.microsoft.com/office/drawing/2014/main" id="{B43C1D38-6265-2FC4-37A8-1B0B56F40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52103">
            <a:off x="2516422" y="1161040"/>
            <a:ext cx="1825806" cy="1825806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076AA16-E1A4-56D8-6C1A-FE9EF0C576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324" y="1619936"/>
            <a:ext cx="3957062" cy="507315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42F816-1475-68E2-5136-04B2A0AAF8AA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Good luck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37E303E-1FC6-665B-C2D8-BFD58DB7FAC9}"/>
                  </a:ext>
                </a:extLst>
              </p14:cNvPr>
              <p14:cNvContentPartPr/>
              <p14:nvPr/>
            </p14:nvContentPartPr>
            <p14:xfrm>
              <a:off x="3364156" y="2018629"/>
              <a:ext cx="393480" cy="37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37E303E-1FC6-665B-C2D8-BFD58DB7FA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8156" y="1982989"/>
                <a:ext cx="465120" cy="44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6296B23-2D62-7144-BA0D-FB74EE15E703}"/>
              </a:ext>
            </a:extLst>
          </p:cNvPr>
          <p:cNvGrpSpPr/>
          <p:nvPr/>
        </p:nvGrpSpPr>
        <p:grpSpPr>
          <a:xfrm>
            <a:off x="3159036" y="2300888"/>
            <a:ext cx="324322" cy="122760"/>
            <a:chOff x="11083510" y="1822276"/>
            <a:chExt cx="324322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605AD51-9F1C-10E6-0C81-FE26FE0B8166}"/>
                    </a:ext>
                  </a:extLst>
                </p14:cNvPr>
                <p14:cNvContentPartPr/>
                <p14:nvPr/>
              </p14:nvContentPartPr>
              <p14:xfrm>
                <a:off x="11086750" y="1822276"/>
                <a:ext cx="271440" cy="12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605AD51-9F1C-10E6-0C81-FE26FE0B81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77750" y="1813636"/>
                  <a:ext cx="289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6186FA-C7E6-C7F9-C54F-2AFC19F0F4FD}"/>
                    </a:ext>
                  </a:extLst>
                </p14:cNvPr>
                <p14:cNvContentPartPr/>
                <p14:nvPr/>
              </p14:nvContentPartPr>
              <p14:xfrm>
                <a:off x="11099350" y="1869796"/>
                <a:ext cx="6120" cy="1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6186FA-C7E6-C7F9-C54F-2AFC19F0F4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90710" y="1861156"/>
                  <a:ext cx="237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1BCE857-9BB5-47C0-7DD7-DB6CB05812A2}"/>
                    </a:ext>
                  </a:extLst>
                </p14:cNvPr>
                <p14:cNvContentPartPr/>
                <p14:nvPr/>
              </p14:nvContentPartPr>
              <p14:xfrm>
                <a:off x="11083510" y="1859716"/>
                <a:ext cx="45000" cy="18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1BCE857-9BB5-47C0-7DD7-DB6CB05812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74510" y="1850716"/>
                  <a:ext cx="62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7C4506-8935-96C3-EB27-A00E9F99699E}"/>
                    </a:ext>
                  </a:extLst>
                </p14:cNvPr>
                <p14:cNvContentPartPr/>
                <p14:nvPr/>
              </p14:nvContentPartPr>
              <p14:xfrm>
                <a:off x="11289752" y="1826972"/>
                <a:ext cx="118080" cy="2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7C4506-8935-96C3-EB27-A00E9F9969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81112" y="1818332"/>
                  <a:ext cx="1357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1A0C517-2C2B-7147-1550-2ED5FE5A880A}"/>
                  </a:ext>
                </a:extLst>
              </p14:cNvPr>
              <p14:cNvContentPartPr/>
              <p14:nvPr/>
            </p14:nvContentPartPr>
            <p14:xfrm>
              <a:off x="3461038" y="2326464"/>
              <a:ext cx="36720" cy="23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1A0C517-2C2B-7147-1550-2ED5FE5A88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43398" y="2308464"/>
                <a:ext cx="72360" cy="59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187FE0-B8E4-7861-919B-63627F0A2164}"/>
              </a:ext>
            </a:extLst>
          </p:cNvPr>
          <p:cNvSpPr txBox="1"/>
          <p:nvPr/>
        </p:nvSpPr>
        <p:spPr>
          <a:xfrm>
            <a:off x="7234505" y="5793906"/>
            <a:ext cx="4812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3F9E9D"/>
                </a:solidFill>
              </a:rPr>
              <a:t>jemma.jeffree@anu.edu.au</a:t>
            </a:r>
          </a:p>
          <a:p>
            <a:r>
              <a:rPr lang="en-AU" sz="2800" dirty="0">
                <a:solidFill>
                  <a:srgbClr val="3F9E9D"/>
                </a:solidFill>
              </a:rPr>
              <a:t>@</a:t>
            </a:r>
            <a:r>
              <a:rPr lang="en-AU" sz="2800" dirty="0" err="1">
                <a:solidFill>
                  <a:srgbClr val="3F9E9D"/>
                </a:solidFill>
              </a:rPr>
              <a:t>jemmajeffree</a:t>
            </a:r>
            <a:r>
              <a:rPr lang="en-AU" sz="2800" dirty="0">
                <a:solidFill>
                  <a:srgbClr val="3F9E9D"/>
                </a:solidFill>
              </a:rPr>
              <a:t> on hive/</a:t>
            </a:r>
            <a:r>
              <a:rPr lang="en-AU" sz="2800" dirty="0" err="1">
                <a:solidFill>
                  <a:srgbClr val="3F9E9D"/>
                </a:solidFill>
              </a:rPr>
              <a:t>github</a:t>
            </a:r>
            <a:endParaRPr lang="en-AU" sz="2800" dirty="0">
              <a:solidFill>
                <a:srgbClr val="3F9E9D"/>
              </a:solidFill>
            </a:endParaRPr>
          </a:p>
        </p:txBody>
      </p:sp>
      <p:pic>
        <p:nvPicPr>
          <p:cNvPr id="16" name="Graphic 15" descr="Rocket with solid fill">
            <a:extLst>
              <a:ext uri="{FF2B5EF4-FFF2-40B4-BE49-F238E27FC236}">
                <a16:creationId xmlns:a16="http://schemas.microsoft.com/office/drawing/2014/main" id="{9ED05F4D-F7A8-65F5-EE46-143F4DC5B0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167468">
            <a:off x="6103018" y="1500530"/>
            <a:ext cx="3029712" cy="302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3C3DE-152B-2078-19AA-14150C1529E6}"/>
              </a:ext>
            </a:extLst>
          </p:cNvPr>
          <p:cNvSpPr txBox="1"/>
          <p:nvPr/>
        </p:nvSpPr>
        <p:spPr>
          <a:xfrm>
            <a:off x="259196" y="306532"/>
            <a:ext cx="12246262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400">
                <a:solidFill>
                  <a:srgbClr val="005B94"/>
                </a:solidFill>
                <a:cs typeface="Calibri"/>
              </a:rPr>
              <a:t>Training Day Materials and Setup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BA033-2FD4-1CF8-4FEF-C579D463F5C2}"/>
              </a:ext>
            </a:extLst>
          </p:cNvPr>
          <p:cNvSpPr txBox="1"/>
          <p:nvPr/>
        </p:nvSpPr>
        <p:spPr>
          <a:xfrm>
            <a:off x="540338" y="1223471"/>
            <a:ext cx="12236483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B0F0"/>
                </a:solidFill>
                <a:ea typeface="+mn-lt"/>
                <a:cs typeface="+mn-lt"/>
                <a:hlinkClick r:id="rId2"/>
              </a:rPr>
              <a:t>https://docs.access-hive.org.au/community_resources/access_workshop_2025/</a:t>
            </a:r>
            <a:endParaRPr lang="en-US" sz="2400" dirty="0"/>
          </a:p>
          <a:p>
            <a:pPr algn="ctr"/>
            <a:endParaRPr lang="en-US" sz="1400" dirty="0"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F7FEB-EE6E-653F-E23D-1379A985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432" y="4972805"/>
            <a:ext cx="542072" cy="5268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13B2E7A-E620-74FB-4595-D9C75137FBA6}"/>
                  </a:ext>
                </a:extLst>
              </p14:cNvPr>
              <p14:cNvContentPartPr/>
              <p14:nvPr/>
            </p14:nvContentPartPr>
            <p14:xfrm>
              <a:off x="3637935" y="4031225"/>
              <a:ext cx="12290" cy="1229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13B2E7A-E620-74FB-4595-D9C75137FB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3435" y="3416725"/>
                <a:ext cx="1229000" cy="1229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54910D-C1FF-E0B3-95C9-C0C1D3EA6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147" y="1966669"/>
            <a:ext cx="6132632" cy="4556125"/>
          </a:xfrm>
          <a:prstGeom prst="rect">
            <a:avLst/>
          </a:prstGeom>
        </p:spPr>
      </p:pic>
      <p:pic>
        <p:nvPicPr>
          <p:cNvPr id="19" name="Picture 18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1AD265C9-D3EA-6F0C-A7E4-A912EFCDC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6135" y="2366596"/>
            <a:ext cx="3131039" cy="31603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883EF-F45C-D05B-F799-36FBB51E4632}"/>
              </a:ext>
            </a:extLst>
          </p:cNvPr>
          <p:cNvSpPr txBox="1"/>
          <p:nvPr/>
        </p:nvSpPr>
        <p:spPr>
          <a:xfrm>
            <a:off x="9189920" y="5531914"/>
            <a:ext cx="2239519" cy="665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Arial"/>
                <a:cs typeface="Arial"/>
              </a:rPr>
              <a:t>Scan me!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2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637A2-11C0-BFF9-24FB-ED42F226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E3E400-5BC9-7D34-3793-1824295BE19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2A239-CEE0-00DB-50D0-DD7DDCE93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37" y="60235"/>
            <a:ext cx="11744325" cy="1197065"/>
          </a:xfrm>
        </p:spPr>
        <p:txBody>
          <a:bodyPr>
            <a:normAutofit/>
          </a:bodyPr>
          <a:lstStyle/>
          <a:p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Unlocking the </a:t>
            </a:r>
            <a:r>
              <a:rPr lang="en-AU" b="1" dirty="0">
                <a:solidFill>
                  <a:srgbClr val="FF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</a:p>
        </p:txBody>
      </p:sp>
      <p:pic>
        <p:nvPicPr>
          <p:cNvPr id="1026" name="Picture 2" descr="Xarray documentation">
            <a:extLst>
              <a:ext uri="{FF2B5EF4-FFF2-40B4-BE49-F238E27FC236}">
                <a16:creationId xmlns:a16="http://schemas.microsoft.com/office/drawing/2014/main" id="{2DACABFD-736E-3E76-1013-CC7B9DF4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1509885"/>
            <a:ext cx="6619056" cy="248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Lightning bolt with solid fill">
            <a:extLst>
              <a:ext uri="{FF2B5EF4-FFF2-40B4-BE49-F238E27FC236}">
                <a16:creationId xmlns:a16="http://schemas.microsoft.com/office/drawing/2014/main" id="{057DCA56-4B78-F556-9FC8-BED898C68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64567">
            <a:off x="7957039" y="1149305"/>
            <a:ext cx="2504257" cy="30194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0E4C4A9-8164-DE08-BF11-1A10A4E9A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1738" y="4877377"/>
            <a:ext cx="4391025" cy="16022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ABAC93C-B4CF-673B-F54D-30B9EF2B3CFD}"/>
              </a:ext>
            </a:extLst>
          </p:cNvPr>
          <p:cNvSpPr txBox="1">
            <a:spLocks/>
          </p:cNvSpPr>
          <p:nvPr/>
        </p:nvSpPr>
        <p:spPr>
          <a:xfrm>
            <a:off x="2664629" y="3294299"/>
            <a:ext cx="4610101" cy="3399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61560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662B-1C64-2854-A479-9F622372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1B4DB-7C7C-6318-0C15-828301C7B8D2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19AEF6-813A-332E-C66F-CA4C8D14C0D4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Why bother writing good code?</a:t>
            </a:r>
          </a:p>
        </p:txBody>
      </p:sp>
      <p:pic>
        <p:nvPicPr>
          <p:cNvPr id="11" name="Graphic 10" descr="Hourglass Finished with solid fill">
            <a:extLst>
              <a:ext uri="{FF2B5EF4-FFF2-40B4-BE49-F238E27FC236}">
                <a16:creationId xmlns:a16="http://schemas.microsoft.com/office/drawing/2014/main" id="{B2FE4EF8-3A23-67DF-1E36-59894AA1E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9673" y="2650101"/>
            <a:ext cx="2045369" cy="2045369"/>
          </a:xfrm>
          <a:prstGeom prst="rect">
            <a:avLst/>
          </a:prstGeom>
        </p:spPr>
      </p:pic>
      <p:pic>
        <p:nvPicPr>
          <p:cNvPr id="13" name="Graphic 12" descr="Toy Train with solid fill">
            <a:extLst>
              <a:ext uri="{FF2B5EF4-FFF2-40B4-BE49-F238E27FC236}">
                <a16:creationId xmlns:a16="http://schemas.microsoft.com/office/drawing/2014/main" id="{6D11ACF7-DFF2-50C3-F081-1179D3DA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8409" y="2690204"/>
            <a:ext cx="2253917" cy="22539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50B11A-6F42-9CE6-5251-E3DA88F9FB30}"/>
              </a:ext>
            </a:extLst>
          </p:cNvPr>
          <p:cNvSpPr txBox="1"/>
          <p:nvPr/>
        </p:nvSpPr>
        <p:spPr>
          <a:xfrm>
            <a:off x="1558088" y="4904016"/>
            <a:ext cx="172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Save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FA1E67-6088-9421-7232-6637A1CD7FAE}"/>
              </a:ext>
            </a:extLst>
          </p:cNvPr>
          <p:cNvSpPr txBox="1"/>
          <p:nvPr/>
        </p:nvSpPr>
        <p:spPr>
          <a:xfrm>
            <a:off x="8254164" y="4904016"/>
            <a:ext cx="2822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Make something work at all</a:t>
            </a:r>
          </a:p>
        </p:txBody>
      </p:sp>
      <p:pic>
        <p:nvPicPr>
          <p:cNvPr id="19" name="Graphic 18" descr="City with solid fill">
            <a:extLst>
              <a:ext uri="{FF2B5EF4-FFF2-40B4-BE49-F238E27FC236}">
                <a16:creationId xmlns:a16="http://schemas.microsoft.com/office/drawing/2014/main" id="{58FB1B2C-A861-2419-5E99-4374BE88B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64767" y="2650100"/>
            <a:ext cx="2253916" cy="22539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12B2FA-1E52-D13B-47E5-E69D9B02742D}"/>
              </a:ext>
            </a:extLst>
          </p:cNvPr>
          <p:cNvSpPr txBox="1"/>
          <p:nvPr/>
        </p:nvSpPr>
        <p:spPr>
          <a:xfrm>
            <a:off x="5235741" y="4904016"/>
            <a:ext cx="172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Do more</a:t>
            </a:r>
          </a:p>
        </p:txBody>
      </p:sp>
    </p:spTree>
    <p:extLst>
      <p:ext uri="{BB962C8B-B14F-4D97-AF65-F5344CB8AC3E}">
        <p14:creationId xmlns:p14="http://schemas.microsoft.com/office/powerpoint/2010/main" val="281894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3A22-FEC7-C213-E862-524972E30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black and white drawing of a road sign&#10;&#10;AI-generated content may be incorrect.">
            <a:extLst>
              <a:ext uri="{FF2B5EF4-FFF2-40B4-BE49-F238E27FC236}">
                <a16:creationId xmlns:a16="http://schemas.microsoft.com/office/drawing/2014/main" id="{E5B4CA11-4844-74FD-E2B4-342CFED8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996" y="1341351"/>
            <a:ext cx="3958177" cy="50731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E0DC9-4DCD-E2FB-22AE-8B7C48E53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771651"/>
            <a:ext cx="10515600" cy="44481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learn </a:t>
            </a:r>
            <a:r>
              <a:rPr lang="en-AU" b="1" dirty="0">
                <a:highlight>
                  <a:srgbClr val="98CECD"/>
                </a:highlight>
              </a:rPr>
              <a:t>principles of good code</a:t>
            </a:r>
            <a:r>
              <a:rPr lang="en-AU" dirty="0"/>
              <a:t>, and get in the habit of</a:t>
            </a:r>
            <a:br>
              <a:rPr lang="en-AU" dirty="0"/>
            </a:br>
            <a:r>
              <a:rPr lang="en-AU" dirty="0"/>
              <a:t> thinking about what your code is doing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understand </a:t>
            </a:r>
            <a:r>
              <a:rPr lang="en-AU" b="1" dirty="0">
                <a:highlight>
                  <a:srgbClr val="FDCACB"/>
                </a:highlight>
              </a:rPr>
              <a:t>vectorizing, </a:t>
            </a:r>
            <a:r>
              <a:rPr lang="en-AU" b="1" dirty="0" err="1">
                <a:highlight>
                  <a:srgbClr val="FDCACB"/>
                </a:highlight>
              </a:rPr>
              <a:t>xarray</a:t>
            </a:r>
            <a:r>
              <a:rPr lang="en-AU" b="1" dirty="0">
                <a:highlight>
                  <a:srgbClr val="FDCACB"/>
                </a:highlight>
              </a:rPr>
              <a:t>, and </a:t>
            </a:r>
            <a:r>
              <a:rPr lang="en-AU" b="1" dirty="0" err="1">
                <a:highlight>
                  <a:srgbClr val="FDCACB"/>
                </a:highlight>
              </a:rPr>
              <a:t>dask</a:t>
            </a:r>
            <a:endParaRPr lang="en-AU" b="1" dirty="0">
              <a:highlight>
                <a:srgbClr val="FDCACB"/>
              </a:highligh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be able to: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Rewrite complicated ideas into vectorized code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Use </a:t>
            </a:r>
            <a:r>
              <a:rPr lang="en-AU" dirty="0" err="1"/>
              <a:t>dask</a:t>
            </a:r>
            <a:r>
              <a:rPr lang="en-AU" dirty="0"/>
              <a:t> to make this code </a:t>
            </a:r>
            <a:r>
              <a:rPr lang="en-AU" b="1" dirty="0">
                <a:highlight>
                  <a:srgbClr val="FFE6CC"/>
                </a:highlight>
              </a:rPr>
              <a:t>run faster with less </a:t>
            </a:r>
            <a:br>
              <a:rPr lang="en-AU" b="1" dirty="0">
                <a:highlight>
                  <a:srgbClr val="FFE6CC"/>
                </a:highlight>
              </a:rPr>
            </a:br>
            <a:r>
              <a:rPr lang="en-AU" b="1" dirty="0">
                <a:highlight>
                  <a:srgbClr val="FFE6CC"/>
                </a:highlight>
              </a:rPr>
              <a:t>memory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To further optimize </a:t>
            </a:r>
            <a:r>
              <a:rPr lang="en-AU" dirty="0" err="1"/>
              <a:t>dask</a:t>
            </a:r>
            <a:r>
              <a:rPr lang="en-AU" dirty="0"/>
              <a:t> code with a few key </a:t>
            </a:r>
            <a:br>
              <a:rPr lang="en-AU" dirty="0"/>
            </a:br>
            <a:r>
              <a:rPr lang="en-AU" dirty="0"/>
              <a:t>arguments and the structure of your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07DF4E-E469-6E01-10E5-BED3B206D22C}"/>
              </a:ext>
            </a:extLst>
          </p:cNvPr>
          <p:cNvSpPr/>
          <p:nvPr/>
        </p:nvSpPr>
        <p:spPr>
          <a:xfrm>
            <a:off x="0" y="6473"/>
            <a:ext cx="12192000" cy="1193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196445-804F-65B0-5BC3-3339466488A7}"/>
              </a:ext>
            </a:extLst>
          </p:cNvPr>
          <p:cNvSpPr txBox="1">
            <a:spLocks/>
          </p:cNvSpPr>
          <p:nvPr/>
        </p:nvSpPr>
        <p:spPr>
          <a:xfrm>
            <a:off x="155324" y="64802"/>
            <a:ext cx="11727513" cy="107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Aims</a:t>
            </a:r>
          </a:p>
        </p:txBody>
      </p:sp>
    </p:spTree>
    <p:extLst>
      <p:ext uri="{BB962C8B-B14F-4D97-AF65-F5344CB8AC3E}">
        <p14:creationId xmlns:p14="http://schemas.microsoft.com/office/powerpoint/2010/main" val="3531710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04245C"/>
      </a:dk2>
      <a:lt2>
        <a:srgbClr val="E8E8E8"/>
      </a:lt2>
      <a:accent1>
        <a:srgbClr val="3F9E9C"/>
      </a:accent1>
      <a:accent2>
        <a:srgbClr val="FE7F00"/>
      </a:accent2>
      <a:accent3>
        <a:srgbClr val="FD4142"/>
      </a:accent3>
      <a:accent4>
        <a:srgbClr val="CE4071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9722</TotalTime>
  <Words>3325</Words>
  <Application>Microsoft Macintosh PowerPoint</Application>
  <PresentationFormat>Widescreen</PresentationFormat>
  <Paragraphs>457</Paragraphs>
  <Slides>55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Aptos</vt:lpstr>
      <vt:lpstr>Aptos Display</vt:lpstr>
      <vt:lpstr>Arial</vt:lpstr>
      <vt:lpstr>Arial,Sans-Serif</vt:lpstr>
      <vt:lpstr>Calibri</vt:lpstr>
      <vt:lpstr>Calibri Light</vt:lpstr>
      <vt:lpstr>Cambria Math</vt:lpstr>
      <vt:lpstr>Courier New</vt:lpstr>
      <vt:lpstr>Palatino</vt:lpstr>
      <vt:lpstr>Public Sans</vt:lpstr>
      <vt:lpstr>Office Theme</vt:lpstr>
      <vt:lpstr>Unlocking the power of</vt:lpstr>
      <vt:lpstr>Welcome to the  ACCESS Training Day 2025!</vt:lpstr>
      <vt:lpstr>PowerPoint Presentation</vt:lpstr>
      <vt:lpstr>PowerPoint Presentation</vt:lpstr>
      <vt:lpstr>PowerPoint Presentation</vt:lpstr>
      <vt:lpstr>PowerPoint Presentation</vt:lpstr>
      <vt:lpstr>Unlocking the power 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Hacks</vt:lpstr>
      <vt:lpstr>PowerPoint Presentation</vt:lpstr>
      <vt:lpstr>PowerPoint Presentation</vt:lpstr>
      <vt:lpstr>PowerPoint Presentation</vt:lpstr>
      <vt:lpstr>PowerPoint Presentation</vt:lpstr>
      <vt:lpstr>Training Day Feedback Survey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Jemma Jeffree</dc:creator>
  <cp:lastModifiedBy>Jemma Jeffree</cp:lastModifiedBy>
  <cp:revision>25</cp:revision>
  <dcterms:created xsi:type="dcterms:W3CDTF">2025-04-22T00:01:02Z</dcterms:created>
  <dcterms:modified xsi:type="dcterms:W3CDTF">2025-09-08T11:46:37Z</dcterms:modified>
</cp:coreProperties>
</file>